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61" r:id="rId6"/>
    <p:sldId id="271" r:id="rId7"/>
    <p:sldId id="274" r:id="rId8"/>
    <p:sldId id="262" r:id="rId9"/>
    <p:sldId id="27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824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#</a:t>
            </a:r>
            <a:r>
              <a:rPr lang="en-GB" dirty="0" err="1" smtClean="0"/>
              <a:t>CAMHScampfire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388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8884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#</a:t>
            </a:r>
            <a:r>
              <a:rPr lang="en-US" dirty="0" err="1" smtClean="0"/>
              <a:t>CAMHScampfire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15FEC-D9E2-4499-A34E-B5963A201091}" type="datetimeFigureOut">
              <a:rPr lang="en-GB" smtClean="0"/>
              <a:pPr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1A9E4-0A71-4E62-93F4-6AD60400786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79512" y="476672"/>
            <a:ext cx="2113278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2" descr="C:\Users\Douglas\Documents\Clients\ACAMH\2019-20\Journal Club\Templates etc\CATC_Zbanner.png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1362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4824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4824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4824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4824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4824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4824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acamh.org/research-digest/a-developmental-language-disorder-might-increase-the-risk-of-reoffending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#</a:t>
            </a:r>
            <a:r>
              <a:rPr lang="en-GB" dirty="0" err="1" smtClean="0"/>
              <a:t>CAMHScampfire</a:t>
            </a:r>
            <a:r>
              <a:rPr lang="en-GB" dirty="0" smtClean="0"/>
              <a:t>  No.3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GB" sz="4700" b="1" dirty="0" smtClean="0">
                <a:solidFill>
                  <a:srgbClr val="482400"/>
                </a:solidFill>
              </a:rPr>
              <a:t>Developmental Language Disorder and reoffending</a:t>
            </a:r>
          </a:p>
          <a:p>
            <a:endParaRPr lang="en-GB" dirty="0" smtClean="0">
              <a:solidFill>
                <a:srgbClr val="482400"/>
              </a:solidFill>
            </a:endParaRPr>
          </a:p>
          <a:p>
            <a:r>
              <a:rPr lang="en-GB" dirty="0" smtClean="0">
                <a:solidFill>
                  <a:srgbClr val="482400"/>
                </a:solidFill>
              </a:rPr>
              <a:t>Evidence from </a:t>
            </a:r>
            <a:r>
              <a:rPr lang="en-GB" smtClean="0">
                <a:solidFill>
                  <a:srgbClr val="482400"/>
                </a:solidFill>
              </a:rPr>
              <a:t>a prospective </a:t>
            </a:r>
            <a:r>
              <a:rPr lang="en-GB" dirty="0" smtClean="0">
                <a:solidFill>
                  <a:srgbClr val="482400"/>
                </a:solidFill>
              </a:rPr>
              <a:t>cohort </a:t>
            </a:r>
            <a:r>
              <a:rPr lang="en-GB" smtClean="0">
                <a:solidFill>
                  <a:srgbClr val="482400"/>
                </a:solidFill>
              </a:rPr>
              <a:t>study </a:t>
            </a:r>
          </a:p>
          <a:p>
            <a:r>
              <a:rPr lang="en-GB" smtClean="0">
                <a:solidFill>
                  <a:srgbClr val="482400"/>
                </a:solidFill>
              </a:rPr>
              <a:t>of </a:t>
            </a:r>
            <a:r>
              <a:rPr lang="en-GB" dirty="0" smtClean="0">
                <a:solidFill>
                  <a:srgbClr val="482400"/>
                </a:solidFill>
              </a:rPr>
              <a:t>first-time offenders</a:t>
            </a:r>
            <a:endParaRPr lang="en-GB" dirty="0">
              <a:solidFill>
                <a:srgbClr val="4824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Hello!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132856"/>
            <a:ext cx="8640960" cy="4032448"/>
          </a:xfrm>
        </p:spPr>
        <p:txBody>
          <a:bodyPr>
            <a:noAutofit/>
          </a:bodyPr>
          <a:lstStyle/>
          <a:p>
            <a:pPr marL="358775" indent="-358775">
              <a:buNone/>
            </a:pPr>
            <a:r>
              <a:rPr lang="en-GB" sz="2800" b="1" dirty="0"/>
              <a:t>Andre Tomlin </a:t>
            </a:r>
            <a:r>
              <a:rPr lang="en-GB" sz="2800" dirty="0"/>
              <a:t>(</a:t>
            </a:r>
            <a:r>
              <a:rPr lang="en-GB" sz="2800" dirty="0" smtClean="0"/>
              <a:t>Chair, The Mental Elf)</a:t>
            </a:r>
          </a:p>
          <a:p>
            <a:pPr marL="358775" indent="-358775">
              <a:buNone/>
            </a:pPr>
            <a:r>
              <a:rPr lang="en-GB" sz="2800" b="1" dirty="0" smtClean="0"/>
              <a:t>Richard </a:t>
            </a:r>
            <a:r>
              <a:rPr lang="en-GB" sz="2800" b="1" dirty="0" smtClean="0"/>
              <a:t>Church </a:t>
            </a:r>
            <a:r>
              <a:rPr lang="en-GB" sz="2800" dirty="0" smtClean="0"/>
              <a:t>(Professor and </a:t>
            </a:r>
            <a:r>
              <a:rPr lang="en-GB" sz="2800" dirty="0"/>
              <a:t>clinical psychologist</a:t>
            </a:r>
            <a:r>
              <a:rPr lang="en-GB" sz="2800" dirty="0" smtClean="0"/>
              <a:t>)</a:t>
            </a:r>
          </a:p>
          <a:p>
            <a:pPr marL="358775" indent="-358775">
              <a:buNone/>
            </a:pPr>
            <a:r>
              <a:rPr lang="en-GB" sz="2800" b="1" dirty="0" smtClean="0"/>
              <a:t>Maxine </a:t>
            </a:r>
            <a:r>
              <a:rPr lang="en-GB" sz="2800" b="1" dirty="0" err="1" smtClean="0"/>
              <a:t>Winstanley</a:t>
            </a:r>
            <a:r>
              <a:rPr lang="en-GB" sz="2800" b="1" dirty="0" smtClean="0"/>
              <a:t> </a:t>
            </a:r>
            <a:r>
              <a:rPr lang="en-GB" sz="2800" dirty="0" smtClean="0"/>
              <a:t>(Lead researcher) </a:t>
            </a:r>
            <a:endParaRPr lang="en-GB" sz="2800" dirty="0"/>
          </a:p>
          <a:p>
            <a:pPr marL="358775" indent="-358775">
              <a:buNone/>
            </a:pPr>
            <a:r>
              <a:rPr lang="en-GB" sz="2800" b="1" dirty="0" smtClean="0"/>
              <a:t>Douglas </a:t>
            </a:r>
            <a:r>
              <a:rPr lang="en-GB" sz="2800" b="1" dirty="0"/>
              <a:t>Badenoch </a:t>
            </a:r>
            <a:r>
              <a:rPr lang="en-GB" sz="2800" dirty="0"/>
              <a:t>(Information </a:t>
            </a:r>
            <a:r>
              <a:rPr lang="en-GB" sz="2800" dirty="0" smtClean="0"/>
              <a:t>specialist, Minervation)</a:t>
            </a:r>
          </a:p>
          <a:p>
            <a:pPr marL="358775" indent="-358775">
              <a:buNone/>
            </a:pPr>
            <a:r>
              <a:rPr lang="en-GB" sz="2800" b="1" dirty="0" smtClean="0"/>
              <a:t>Celine </a:t>
            </a:r>
            <a:r>
              <a:rPr lang="en-GB" sz="2800" b="1" dirty="0" err="1" smtClean="0"/>
              <a:t>Ryckaert</a:t>
            </a:r>
            <a:r>
              <a:rPr lang="en-GB" sz="2800" b="1" dirty="0" smtClean="0"/>
              <a:t> </a:t>
            </a:r>
            <a:r>
              <a:rPr lang="en-GB" sz="2800" dirty="0" smtClean="0"/>
              <a:t>(Psychiatrist </a:t>
            </a:r>
            <a:r>
              <a:rPr lang="en-GB" sz="2800" dirty="0"/>
              <a:t>and researcher, ACAMH</a:t>
            </a:r>
            <a:r>
              <a:rPr lang="en-GB" sz="2800" dirty="0" smtClean="0"/>
              <a:t>)</a:t>
            </a:r>
          </a:p>
          <a:p>
            <a:pPr marL="358775" indent="-358775">
              <a:buNone/>
            </a:pPr>
            <a:endParaRPr lang="en-GB" sz="2800" dirty="0" smtClean="0"/>
          </a:p>
          <a:p>
            <a:pPr marL="358775" indent="-358775">
              <a:buNone/>
            </a:pPr>
            <a:r>
              <a:rPr lang="en-GB" sz="2800" dirty="0" smtClean="0"/>
              <a:t>Please use the poll to tell us about yourselves!</a:t>
            </a:r>
            <a:endParaRPr lang="en-GB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Agenda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Introductions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What is the research question?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Is this evidence valid?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What are the findings?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Is this valid, important evidence helpful?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Closing </a:t>
            </a:r>
            <a:r>
              <a:rPr lang="en-GB" dirty="0" smtClean="0"/>
              <a:t>remarks</a:t>
            </a:r>
          </a:p>
          <a:p>
            <a:pPr marL="514350" lvl="0" indent="-514350">
              <a:buFont typeface="+mj-lt"/>
              <a:buAutoNum type="arabicPeriod"/>
            </a:pPr>
            <a:endParaRPr lang="en-GB" dirty="0"/>
          </a:p>
          <a:p>
            <a:pPr marL="514350" lvl="0" indent="-514350">
              <a:buNone/>
            </a:pPr>
            <a:r>
              <a:rPr lang="en-GB" dirty="0" smtClean="0"/>
              <a:t>Please use the chat window to post any questions you have.</a:t>
            </a:r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The research question?</a:t>
            </a:r>
            <a:endParaRPr lang="en-GB" b="1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1"/>
          </p:nvPr>
        </p:nvSpPr>
        <p:spPr>
          <a:xfrm>
            <a:off x="899592" y="2132856"/>
            <a:ext cx="7566992" cy="1224136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 smtClean="0"/>
              <a:t>“In first-time offenders, what is the prevalence of DLD, and is </a:t>
            </a:r>
            <a:r>
              <a:rPr lang="en-GB" b="1" dirty="0" smtClean="0"/>
              <a:t>the presence of DLD associated </a:t>
            </a:r>
            <a:r>
              <a:rPr lang="en-GB" b="1" dirty="0" smtClean="0"/>
              <a:t>with the risk of reoffending?”</a:t>
            </a:r>
            <a:endParaRPr lang="en-GB" dirty="0"/>
          </a:p>
        </p:txBody>
      </p:sp>
      <p:pic>
        <p:nvPicPr>
          <p:cNvPr id="3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3501008"/>
            <a:ext cx="7373937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Study methods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Participants were recruited </a:t>
            </a:r>
            <a:r>
              <a:rPr lang="en-GB" dirty="0" smtClean="0"/>
              <a:t>from youth offending services in NW England.</a:t>
            </a:r>
          </a:p>
          <a:p>
            <a:pPr lvl="1"/>
            <a:r>
              <a:rPr lang="en-GB" dirty="0" smtClean="0"/>
              <a:t>Aimed for first offenders 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Language ability was evaluated using subtests of the CELF-4 assessment.  The cut-off for DLD was &gt;1.5 SDs below the normative mean.</a:t>
            </a:r>
          </a:p>
          <a:p>
            <a:pPr lvl="1"/>
            <a:r>
              <a:rPr lang="en-GB" dirty="0" smtClean="0"/>
              <a:t>Also measured nonverbal IQ, adversity, prior offending, deprivation and CU traits</a:t>
            </a:r>
          </a:p>
          <a:p>
            <a:pPr>
              <a:buNone/>
            </a:pPr>
            <a:r>
              <a:rPr lang="en-GB" dirty="0" smtClean="0"/>
              <a:t>Followed for 1 year 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Critical appraisal</a:t>
            </a:r>
            <a:endParaRPr lang="en-GB" b="1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395536" y="2060848"/>
          <a:ext cx="8352927" cy="4434617"/>
        </p:xfrm>
        <a:graphic>
          <a:graphicData uri="http://schemas.openxmlformats.org/drawingml/2006/table">
            <a:tbl>
              <a:tblPr/>
              <a:tblGrid>
                <a:gridCol w="6552728"/>
                <a:gridCol w="576064"/>
                <a:gridCol w="648072"/>
                <a:gridCol w="576063"/>
              </a:tblGrid>
              <a:tr h="1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Question 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10540" algn="l"/>
                        </a:tabLs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Yes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Can’t tell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latin typeface="Calibri"/>
                          <a:ea typeface="Calibri"/>
                          <a:cs typeface="Times New Roman"/>
                        </a:rPr>
                        <a:t>No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1. Did the study address a clearly focused issue?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2. Was the cohort recruited in an acceptable way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3. Was the exposure accurately measured to minimise bias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4. Was the outcome accurately measured to minimise bias?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5. (a) Have the authors identified all important confounding factors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5. (b) Have they taken account of the confounding factors in the design and/or analysis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Y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6. (a) Was the follow up of subjects complete enough?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49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6. (b) Was the follow up of subjects long enough?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128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7. What are the results of this 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study?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42987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8. How precise are the results? 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242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9. Do you believe the results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 dirty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10. Can the results be applied to the local population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9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11. Do the results of this study fit with other available evidence?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70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597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latin typeface="Calibri"/>
                          <a:ea typeface="Calibri"/>
                          <a:cs typeface="Times New Roman"/>
                        </a:rPr>
                        <a:t>12. What are the implications of this study for practice</a:t>
                      </a:r>
                      <a:r>
                        <a:rPr lang="en-GB" sz="14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  <a:endParaRPr lang="en-GB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3219" marR="432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Critical appraisal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Limits of </a:t>
            </a:r>
            <a:r>
              <a:rPr lang="en-GB" dirty="0" smtClean="0"/>
              <a:t>o</a:t>
            </a:r>
            <a:r>
              <a:rPr lang="en-GB" dirty="0" smtClean="0"/>
              <a:t>bservational design re confounders</a:t>
            </a:r>
          </a:p>
          <a:p>
            <a:pPr lvl="1"/>
            <a:r>
              <a:rPr lang="en-GB" dirty="0" smtClean="0"/>
              <a:t>Efforts were made to investigate known confounders </a:t>
            </a:r>
          </a:p>
          <a:p>
            <a:r>
              <a:rPr lang="en-GB" dirty="0" smtClean="0"/>
              <a:t>Potential for s</a:t>
            </a:r>
            <a:r>
              <a:rPr lang="en-GB" dirty="0" smtClean="0"/>
              <a:t>election bias</a:t>
            </a:r>
          </a:p>
          <a:p>
            <a:pPr lvl="1"/>
            <a:r>
              <a:rPr lang="en-GB" dirty="0" smtClean="0"/>
              <a:t>N</a:t>
            </a:r>
            <a:r>
              <a:rPr lang="en-GB" dirty="0" smtClean="0"/>
              <a:t>ot clear why some people did not want to participate</a:t>
            </a:r>
          </a:p>
          <a:p>
            <a:r>
              <a:rPr lang="en-GB" dirty="0" smtClean="0"/>
              <a:t>Potential for a</a:t>
            </a:r>
            <a:r>
              <a:rPr lang="en-GB" dirty="0" smtClean="0"/>
              <a:t>scertainment bias re: DLD </a:t>
            </a:r>
          </a:p>
          <a:p>
            <a:pPr lvl="1"/>
            <a:r>
              <a:rPr lang="en-GB" dirty="0" smtClean="0"/>
              <a:t>was checked by a separate SLT researcher</a:t>
            </a:r>
          </a:p>
          <a:p>
            <a:r>
              <a:rPr lang="en-GB" dirty="0" smtClean="0"/>
              <a:t>Sample size is quite small</a:t>
            </a:r>
            <a:endParaRPr lang="en-GB" dirty="0" smtClean="0"/>
          </a:p>
          <a:p>
            <a:r>
              <a:rPr lang="en-GB" dirty="0" smtClean="0"/>
              <a:t>Broadly consistent with other evidence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Study findings</a:t>
            </a:r>
            <a:endParaRPr lang="en-GB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8884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GB" sz="2000" dirty="0" smtClean="0"/>
              <a:t>145 young offenders took </a:t>
            </a:r>
            <a:r>
              <a:rPr lang="en-GB" sz="2000" dirty="0" smtClean="0"/>
              <a:t>part</a:t>
            </a:r>
            <a:r>
              <a:rPr lang="en-GB" sz="2000" dirty="0" smtClean="0"/>
              <a:t>:</a:t>
            </a:r>
          </a:p>
          <a:p>
            <a:pPr lvl="0"/>
            <a:r>
              <a:rPr lang="en-GB" sz="2000" dirty="0" smtClean="0"/>
              <a:t>60% </a:t>
            </a:r>
            <a:r>
              <a:rPr lang="en-GB" sz="2000" dirty="0" smtClean="0"/>
              <a:t>had </a:t>
            </a:r>
            <a:r>
              <a:rPr lang="en-GB" sz="2000" dirty="0" smtClean="0"/>
              <a:t>DLD  </a:t>
            </a:r>
            <a:endParaRPr lang="en-GB" sz="2000" dirty="0" smtClean="0"/>
          </a:p>
          <a:p>
            <a:pPr lvl="0"/>
            <a:r>
              <a:rPr lang="en-GB" sz="2000" dirty="0" smtClean="0"/>
              <a:t>Of them, 62% </a:t>
            </a:r>
            <a:r>
              <a:rPr lang="en-GB" sz="2000" dirty="0" smtClean="0"/>
              <a:t>reoffended compared with </a:t>
            </a:r>
            <a:r>
              <a:rPr lang="en-GB" sz="2000" dirty="0" smtClean="0"/>
              <a:t>25% of non-DLD</a:t>
            </a:r>
            <a:endParaRPr lang="en-GB" sz="2000" dirty="0" smtClean="0"/>
          </a:p>
          <a:p>
            <a:r>
              <a:rPr lang="en-GB" sz="2000" dirty="0" smtClean="0"/>
              <a:t>The Hazard Ratio for reoffending in DLD participants compared with non-DLD was </a:t>
            </a:r>
            <a:r>
              <a:rPr lang="en-GB" sz="2000" b="1" dirty="0" smtClean="0"/>
              <a:t>2.61 </a:t>
            </a:r>
            <a:r>
              <a:rPr lang="en-GB" sz="2000" dirty="0" smtClean="0"/>
              <a:t>(95% CI 1.8-3.78). </a:t>
            </a:r>
          </a:p>
          <a:p>
            <a:pPr>
              <a:buNone/>
            </a:pPr>
            <a:endParaRPr lang="en-GB" sz="2000" dirty="0" smtClean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4293096"/>
            <a:ext cx="4519786" cy="2016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Implications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348880"/>
            <a:ext cx="8075240" cy="38884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GB" dirty="0" smtClean="0"/>
              <a:t>Consider:</a:t>
            </a:r>
          </a:p>
          <a:p>
            <a:pPr lvl="0"/>
            <a:r>
              <a:rPr lang="en-GB" dirty="0" smtClean="0"/>
              <a:t>Replicating this study in different, larger and/or more complete cohorts </a:t>
            </a:r>
          </a:p>
          <a:p>
            <a:pPr lvl="0"/>
            <a:r>
              <a:rPr lang="en-GB" dirty="0" smtClean="0"/>
              <a:t>Adapting interventions to take account of the high prevalence of DLD</a:t>
            </a:r>
          </a:p>
          <a:p>
            <a:pPr lvl="0"/>
            <a:r>
              <a:rPr lang="en-GB" dirty="0" smtClean="0"/>
              <a:t>Involving speech and language therapists (SLTs) in multidisciplinary youth justice teams</a:t>
            </a:r>
          </a:p>
          <a:p>
            <a:pPr lvl="0"/>
            <a:r>
              <a:rPr lang="en-GB" dirty="0" smtClean="0"/>
              <a:t>Running evaluation studies of these interventions.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525</Words>
  <Application>Microsoft Office PowerPoint</Application>
  <PresentationFormat>On-screen Show (4:3)</PresentationFormat>
  <Paragraphs>80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#CAMHScampfire  No.3</vt:lpstr>
      <vt:lpstr>Hello!</vt:lpstr>
      <vt:lpstr>Agenda</vt:lpstr>
      <vt:lpstr>The research question?</vt:lpstr>
      <vt:lpstr>Study methods</vt:lpstr>
      <vt:lpstr>Critical appraisal</vt:lpstr>
      <vt:lpstr>Critical appraisal</vt:lpstr>
      <vt:lpstr>Study findings</vt:lpstr>
      <vt:lpstr>Implications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Douglas Badenoch</dc:creator>
  <cp:lastModifiedBy>Douglas Badenoch</cp:lastModifiedBy>
  <cp:revision>25</cp:revision>
  <dcterms:created xsi:type="dcterms:W3CDTF">2020-12-09T10:48:48Z</dcterms:created>
  <dcterms:modified xsi:type="dcterms:W3CDTF">2021-03-01T12:05:11Z</dcterms:modified>
</cp:coreProperties>
</file>