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56" r:id="rId2"/>
    <p:sldId id="267" r:id="rId3"/>
    <p:sldId id="257" r:id="rId4"/>
    <p:sldId id="258" r:id="rId5"/>
    <p:sldId id="265" r:id="rId6"/>
    <p:sldId id="260" r:id="rId7"/>
    <p:sldId id="261" r:id="rId8"/>
    <p:sldId id="264" r:id="rId9"/>
    <p:sldId id="259" r:id="rId10"/>
    <p:sldId id="262" r:id="rId11"/>
  </p:sldIdLst>
  <p:sldSz cx="12192000" cy="6858000"/>
  <p:notesSz cx="6889750" cy="10021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C47F1E-DB13-41F3-B891-FC05352024D3}"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40F3D591-56AD-4C38-82C8-C726AA32EE38}">
      <dgm:prSet/>
      <dgm:spPr/>
      <dgm:t>
        <a:bodyPr/>
        <a:lstStyle/>
        <a:p>
          <a:r>
            <a:rPr lang="en-GB" dirty="0"/>
            <a:t>Risk aversion, economic pressures, confidence and trust, domestic violence and child abuse.</a:t>
          </a:r>
          <a:endParaRPr lang="en-US" dirty="0"/>
        </a:p>
      </dgm:t>
    </dgm:pt>
    <dgm:pt modelId="{2B20497B-8FAE-4C54-BE27-A62A182FC683}" type="parTrans" cxnId="{F43B364E-C6F6-4152-A05D-911A11B0A200}">
      <dgm:prSet/>
      <dgm:spPr/>
      <dgm:t>
        <a:bodyPr/>
        <a:lstStyle/>
        <a:p>
          <a:endParaRPr lang="en-US"/>
        </a:p>
      </dgm:t>
    </dgm:pt>
    <dgm:pt modelId="{F3704F98-7EC0-4A6D-AF46-685D10722881}" type="sibTrans" cxnId="{F43B364E-C6F6-4152-A05D-911A11B0A200}">
      <dgm:prSet/>
      <dgm:spPr/>
      <dgm:t>
        <a:bodyPr/>
        <a:lstStyle/>
        <a:p>
          <a:endParaRPr lang="en-US"/>
        </a:p>
      </dgm:t>
    </dgm:pt>
    <dgm:pt modelId="{AFAF5A90-315B-4234-82E9-BACA7BFD5CAB}">
      <dgm:prSet/>
      <dgm:spPr/>
      <dgm:t>
        <a:bodyPr/>
        <a:lstStyle/>
        <a:p>
          <a:r>
            <a:rPr lang="en-GB"/>
            <a:t>C&amp;YP in households falling below threshold of low income and deprivation 1.5 million in 18/19 projected to rise to 5.2m in 2022.</a:t>
          </a:r>
          <a:endParaRPr lang="en-US"/>
        </a:p>
      </dgm:t>
    </dgm:pt>
    <dgm:pt modelId="{A1F1370F-AD17-4376-9022-EB523D2A4C7E}" type="parTrans" cxnId="{2DBF94CE-17EF-4C23-959F-8A99F99C4FA7}">
      <dgm:prSet/>
      <dgm:spPr/>
      <dgm:t>
        <a:bodyPr/>
        <a:lstStyle/>
        <a:p>
          <a:endParaRPr lang="en-US"/>
        </a:p>
      </dgm:t>
    </dgm:pt>
    <dgm:pt modelId="{108BD1F9-4A21-4C0D-8BBD-89D422867A9E}" type="sibTrans" cxnId="{2DBF94CE-17EF-4C23-959F-8A99F99C4FA7}">
      <dgm:prSet/>
      <dgm:spPr/>
      <dgm:t>
        <a:bodyPr/>
        <a:lstStyle/>
        <a:p>
          <a:endParaRPr lang="en-US"/>
        </a:p>
      </dgm:t>
    </dgm:pt>
    <dgm:pt modelId="{180A341B-5A9C-43DE-801E-93B989E73FCC}">
      <dgm:prSet/>
      <dgm:spPr/>
      <dgm:t>
        <a:bodyPr/>
        <a:lstStyle/>
        <a:p>
          <a:r>
            <a:rPr lang="en-GB" dirty="0"/>
            <a:t>Huge inequality in educational opportunity - </a:t>
          </a:r>
          <a:r>
            <a:rPr lang="en-GB" i="1" dirty="0"/>
            <a:t>Evidence already showing most disadvantaged slipping back by at least 3 months</a:t>
          </a:r>
          <a:r>
            <a:rPr lang="en-GB" dirty="0"/>
            <a:t>  </a:t>
          </a:r>
          <a:endParaRPr lang="en-US" dirty="0"/>
        </a:p>
      </dgm:t>
    </dgm:pt>
    <dgm:pt modelId="{C1C246C3-0BCC-43AD-A484-A690DD8D0FCC}" type="parTrans" cxnId="{52AB913B-FE3F-4522-A26F-8D934F4078E0}">
      <dgm:prSet/>
      <dgm:spPr/>
      <dgm:t>
        <a:bodyPr/>
        <a:lstStyle/>
        <a:p>
          <a:endParaRPr lang="en-US"/>
        </a:p>
      </dgm:t>
    </dgm:pt>
    <dgm:pt modelId="{E9BD2083-3874-471B-A8AF-CCA006D66C14}" type="sibTrans" cxnId="{52AB913B-FE3F-4522-A26F-8D934F4078E0}">
      <dgm:prSet/>
      <dgm:spPr/>
      <dgm:t>
        <a:bodyPr/>
        <a:lstStyle/>
        <a:p>
          <a:endParaRPr lang="en-US"/>
        </a:p>
      </dgm:t>
    </dgm:pt>
    <dgm:pt modelId="{C1825088-C835-4D88-BE22-D08DE709E438}">
      <dgm:prSet/>
      <dgm:spPr/>
      <dgm:t>
        <a:bodyPr/>
        <a:lstStyle/>
        <a:p>
          <a:r>
            <a:rPr lang="en-GB" dirty="0"/>
            <a:t>Are C&amp;YP in a “</a:t>
          </a:r>
          <a:r>
            <a:rPr lang="en-GB" dirty="0" err="1"/>
            <a:t>Hokey</a:t>
          </a:r>
          <a:r>
            <a:rPr lang="en-GB" dirty="0"/>
            <a:t> </a:t>
          </a:r>
          <a:r>
            <a:rPr lang="en-GB" dirty="0" err="1"/>
            <a:t>Cokey</a:t>
          </a:r>
          <a:r>
            <a:rPr lang="en-GB" dirty="0"/>
            <a:t>” world i.e. in/out shake it all about</a:t>
          </a:r>
          <a:endParaRPr lang="en-US" dirty="0"/>
        </a:p>
      </dgm:t>
    </dgm:pt>
    <dgm:pt modelId="{2B7E2D3C-4055-4221-837B-9508E057BB1D}" type="parTrans" cxnId="{742E7092-9939-4D7B-97A8-F49EBCEC8307}">
      <dgm:prSet/>
      <dgm:spPr/>
      <dgm:t>
        <a:bodyPr/>
        <a:lstStyle/>
        <a:p>
          <a:endParaRPr lang="en-GB"/>
        </a:p>
      </dgm:t>
    </dgm:pt>
    <dgm:pt modelId="{39A7DDF7-6E68-4D5F-BD4E-0CFE1A2C8A06}" type="sibTrans" cxnId="{742E7092-9939-4D7B-97A8-F49EBCEC8307}">
      <dgm:prSet/>
      <dgm:spPr/>
      <dgm:t>
        <a:bodyPr/>
        <a:lstStyle/>
        <a:p>
          <a:endParaRPr lang="en-GB"/>
        </a:p>
      </dgm:t>
    </dgm:pt>
    <dgm:pt modelId="{D410ED58-F9CE-405D-879D-3D3C7DED4D56}" type="pres">
      <dgm:prSet presAssocID="{83C47F1E-DB13-41F3-B891-FC05352024D3}" presName="vert0" presStyleCnt="0">
        <dgm:presLayoutVars>
          <dgm:dir/>
          <dgm:animOne val="branch"/>
          <dgm:animLvl val="lvl"/>
        </dgm:presLayoutVars>
      </dgm:prSet>
      <dgm:spPr/>
    </dgm:pt>
    <dgm:pt modelId="{41C9F292-6985-41A8-B38D-EBA762964323}" type="pres">
      <dgm:prSet presAssocID="{40F3D591-56AD-4C38-82C8-C726AA32EE38}" presName="thickLine" presStyleLbl="alignNode1" presStyleIdx="0" presStyleCnt="4"/>
      <dgm:spPr/>
    </dgm:pt>
    <dgm:pt modelId="{229B1172-5791-46F9-886B-81A4AEA99407}" type="pres">
      <dgm:prSet presAssocID="{40F3D591-56AD-4C38-82C8-C726AA32EE38}" presName="horz1" presStyleCnt="0"/>
      <dgm:spPr/>
    </dgm:pt>
    <dgm:pt modelId="{7AD89206-7677-4E31-98D6-25F681CD114F}" type="pres">
      <dgm:prSet presAssocID="{40F3D591-56AD-4C38-82C8-C726AA32EE38}" presName="tx1" presStyleLbl="revTx" presStyleIdx="0" presStyleCnt="4"/>
      <dgm:spPr/>
    </dgm:pt>
    <dgm:pt modelId="{C01E38BA-FD43-45D4-97E1-FFBF33E4889D}" type="pres">
      <dgm:prSet presAssocID="{40F3D591-56AD-4C38-82C8-C726AA32EE38}" presName="vert1" presStyleCnt="0"/>
      <dgm:spPr/>
    </dgm:pt>
    <dgm:pt modelId="{C3D6A787-7868-4D71-8297-E40BD47482EC}" type="pres">
      <dgm:prSet presAssocID="{AFAF5A90-315B-4234-82E9-BACA7BFD5CAB}" presName="thickLine" presStyleLbl="alignNode1" presStyleIdx="1" presStyleCnt="4"/>
      <dgm:spPr/>
    </dgm:pt>
    <dgm:pt modelId="{3610B0C1-6003-4700-BE5F-342F1C7597D5}" type="pres">
      <dgm:prSet presAssocID="{AFAF5A90-315B-4234-82E9-BACA7BFD5CAB}" presName="horz1" presStyleCnt="0"/>
      <dgm:spPr/>
    </dgm:pt>
    <dgm:pt modelId="{FCD70937-E546-4DA2-BD8F-0605DF0D57A6}" type="pres">
      <dgm:prSet presAssocID="{AFAF5A90-315B-4234-82E9-BACA7BFD5CAB}" presName="tx1" presStyleLbl="revTx" presStyleIdx="1" presStyleCnt="4"/>
      <dgm:spPr/>
    </dgm:pt>
    <dgm:pt modelId="{ECE86D87-DBDD-40D2-8B31-417201D91F44}" type="pres">
      <dgm:prSet presAssocID="{AFAF5A90-315B-4234-82E9-BACA7BFD5CAB}" presName="vert1" presStyleCnt="0"/>
      <dgm:spPr/>
    </dgm:pt>
    <dgm:pt modelId="{903199DB-B996-4B92-8C08-9434567505D9}" type="pres">
      <dgm:prSet presAssocID="{180A341B-5A9C-43DE-801E-93B989E73FCC}" presName="thickLine" presStyleLbl="alignNode1" presStyleIdx="2" presStyleCnt="4"/>
      <dgm:spPr/>
    </dgm:pt>
    <dgm:pt modelId="{95A4FDC9-9095-49F5-B977-BCECC8BE3D57}" type="pres">
      <dgm:prSet presAssocID="{180A341B-5A9C-43DE-801E-93B989E73FCC}" presName="horz1" presStyleCnt="0"/>
      <dgm:spPr/>
    </dgm:pt>
    <dgm:pt modelId="{1B637722-3890-487E-8A69-507F91FD1A73}" type="pres">
      <dgm:prSet presAssocID="{180A341B-5A9C-43DE-801E-93B989E73FCC}" presName="tx1" presStyleLbl="revTx" presStyleIdx="2" presStyleCnt="4"/>
      <dgm:spPr/>
    </dgm:pt>
    <dgm:pt modelId="{284BA139-64AA-4018-ADAD-E621E9397C62}" type="pres">
      <dgm:prSet presAssocID="{180A341B-5A9C-43DE-801E-93B989E73FCC}" presName="vert1" presStyleCnt="0"/>
      <dgm:spPr/>
    </dgm:pt>
    <dgm:pt modelId="{4422B244-EE6C-47F4-8B7A-DC4DFEDDBC27}" type="pres">
      <dgm:prSet presAssocID="{C1825088-C835-4D88-BE22-D08DE709E438}" presName="thickLine" presStyleLbl="alignNode1" presStyleIdx="3" presStyleCnt="4"/>
      <dgm:spPr/>
    </dgm:pt>
    <dgm:pt modelId="{D3DCC437-BA4D-4ABC-A692-5FB27FBE370A}" type="pres">
      <dgm:prSet presAssocID="{C1825088-C835-4D88-BE22-D08DE709E438}" presName="horz1" presStyleCnt="0"/>
      <dgm:spPr/>
    </dgm:pt>
    <dgm:pt modelId="{CA40591E-F3AE-44E7-AE23-10A3D46CE8D5}" type="pres">
      <dgm:prSet presAssocID="{C1825088-C835-4D88-BE22-D08DE709E438}" presName="tx1" presStyleLbl="revTx" presStyleIdx="3" presStyleCnt="4"/>
      <dgm:spPr/>
    </dgm:pt>
    <dgm:pt modelId="{EED67F40-822D-40C2-9E99-659BC138F570}" type="pres">
      <dgm:prSet presAssocID="{C1825088-C835-4D88-BE22-D08DE709E438}" presName="vert1" presStyleCnt="0"/>
      <dgm:spPr/>
    </dgm:pt>
  </dgm:ptLst>
  <dgm:cxnLst>
    <dgm:cxn modelId="{52AB913B-FE3F-4522-A26F-8D934F4078E0}" srcId="{83C47F1E-DB13-41F3-B891-FC05352024D3}" destId="{180A341B-5A9C-43DE-801E-93B989E73FCC}" srcOrd="2" destOrd="0" parTransId="{C1C246C3-0BCC-43AD-A484-A690DD8D0FCC}" sibTransId="{E9BD2083-3874-471B-A8AF-CCA006D66C14}"/>
    <dgm:cxn modelId="{A48F875B-41BB-48B5-8B5A-78BB63E89508}" type="presOf" srcId="{180A341B-5A9C-43DE-801E-93B989E73FCC}" destId="{1B637722-3890-487E-8A69-507F91FD1A73}" srcOrd="0" destOrd="0" presId="urn:microsoft.com/office/officeart/2008/layout/LinedList"/>
    <dgm:cxn modelId="{F43B364E-C6F6-4152-A05D-911A11B0A200}" srcId="{83C47F1E-DB13-41F3-B891-FC05352024D3}" destId="{40F3D591-56AD-4C38-82C8-C726AA32EE38}" srcOrd="0" destOrd="0" parTransId="{2B20497B-8FAE-4C54-BE27-A62A182FC683}" sibTransId="{F3704F98-7EC0-4A6D-AF46-685D10722881}"/>
    <dgm:cxn modelId="{742E7092-9939-4D7B-97A8-F49EBCEC8307}" srcId="{83C47F1E-DB13-41F3-B891-FC05352024D3}" destId="{C1825088-C835-4D88-BE22-D08DE709E438}" srcOrd="3" destOrd="0" parTransId="{2B7E2D3C-4055-4221-837B-9508E057BB1D}" sibTransId="{39A7DDF7-6E68-4D5F-BD4E-0CFE1A2C8A06}"/>
    <dgm:cxn modelId="{8FCB8EA5-76B8-481C-9388-4D2F87A5543D}" type="presOf" srcId="{40F3D591-56AD-4C38-82C8-C726AA32EE38}" destId="{7AD89206-7677-4E31-98D6-25F681CD114F}" srcOrd="0" destOrd="0" presId="urn:microsoft.com/office/officeart/2008/layout/LinedList"/>
    <dgm:cxn modelId="{3A70E1C0-76D7-4291-92DD-4F75D8B654EE}" type="presOf" srcId="{C1825088-C835-4D88-BE22-D08DE709E438}" destId="{CA40591E-F3AE-44E7-AE23-10A3D46CE8D5}" srcOrd="0" destOrd="0" presId="urn:microsoft.com/office/officeart/2008/layout/LinedList"/>
    <dgm:cxn modelId="{AC7AA0C3-78B9-464F-B20E-7FFC5D56D41A}" type="presOf" srcId="{83C47F1E-DB13-41F3-B891-FC05352024D3}" destId="{D410ED58-F9CE-405D-879D-3D3C7DED4D56}" srcOrd="0" destOrd="0" presId="urn:microsoft.com/office/officeart/2008/layout/LinedList"/>
    <dgm:cxn modelId="{2DBF94CE-17EF-4C23-959F-8A99F99C4FA7}" srcId="{83C47F1E-DB13-41F3-B891-FC05352024D3}" destId="{AFAF5A90-315B-4234-82E9-BACA7BFD5CAB}" srcOrd="1" destOrd="0" parTransId="{A1F1370F-AD17-4376-9022-EB523D2A4C7E}" sibTransId="{108BD1F9-4A21-4C0D-8BBD-89D422867A9E}"/>
    <dgm:cxn modelId="{FDD1EFDE-2AAC-4016-BD56-D6226C021D09}" type="presOf" srcId="{AFAF5A90-315B-4234-82E9-BACA7BFD5CAB}" destId="{FCD70937-E546-4DA2-BD8F-0605DF0D57A6}" srcOrd="0" destOrd="0" presId="urn:microsoft.com/office/officeart/2008/layout/LinedList"/>
    <dgm:cxn modelId="{90666575-3FDA-4E20-9EA6-46420570E99A}" type="presParOf" srcId="{D410ED58-F9CE-405D-879D-3D3C7DED4D56}" destId="{41C9F292-6985-41A8-B38D-EBA762964323}" srcOrd="0" destOrd="0" presId="urn:microsoft.com/office/officeart/2008/layout/LinedList"/>
    <dgm:cxn modelId="{9201BCE0-9698-4E11-85A1-D25C3077A20C}" type="presParOf" srcId="{D410ED58-F9CE-405D-879D-3D3C7DED4D56}" destId="{229B1172-5791-46F9-886B-81A4AEA99407}" srcOrd="1" destOrd="0" presId="urn:microsoft.com/office/officeart/2008/layout/LinedList"/>
    <dgm:cxn modelId="{4136E8A1-977C-4C32-995B-B87A6A4712B1}" type="presParOf" srcId="{229B1172-5791-46F9-886B-81A4AEA99407}" destId="{7AD89206-7677-4E31-98D6-25F681CD114F}" srcOrd="0" destOrd="0" presId="urn:microsoft.com/office/officeart/2008/layout/LinedList"/>
    <dgm:cxn modelId="{7F0B7A97-FA0D-4834-841A-C4892E1DB613}" type="presParOf" srcId="{229B1172-5791-46F9-886B-81A4AEA99407}" destId="{C01E38BA-FD43-45D4-97E1-FFBF33E4889D}" srcOrd="1" destOrd="0" presId="urn:microsoft.com/office/officeart/2008/layout/LinedList"/>
    <dgm:cxn modelId="{5BCD5EAD-9DE4-4771-B4D0-F20675727F7E}" type="presParOf" srcId="{D410ED58-F9CE-405D-879D-3D3C7DED4D56}" destId="{C3D6A787-7868-4D71-8297-E40BD47482EC}" srcOrd="2" destOrd="0" presId="urn:microsoft.com/office/officeart/2008/layout/LinedList"/>
    <dgm:cxn modelId="{800FA42D-F43D-4C20-A3D8-B38A0B7C45F1}" type="presParOf" srcId="{D410ED58-F9CE-405D-879D-3D3C7DED4D56}" destId="{3610B0C1-6003-4700-BE5F-342F1C7597D5}" srcOrd="3" destOrd="0" presId="urn:microsoft.com/office/officeart/2008/layout/LinedList"/>
    <dgm:cxn modelId="{CBE2A76B-3693-467D-8247-B2983DDD142E}" type="presParOf" srcId="{3610B0C1-6003-4700-BE5F-342F1C7597D5}" destId="{FCD70937-E546-4DA2-BD8F-0605DF0D57A6}" srcOrd="0" destOrd="0" presId="urn:microsoft.com/office/officeart/2008/layout/LinedList"/>
    <dgm:cxn modelId="{7382AD93-520D-4A72-9E0D-7AD7EE1A215F}" type="presParOf" srcId="{3610B0C1-6003-4700-BE5F-342F1C7597D5}" destId="{ECE86D87-DBDD-40D2-8B31-417201D91F44}" srcOrd="1" destOrd="0" presId="urn:microsoft.com/office/officeart/2008/layout/LinedList"/>
    <dgm:cxn modelId="{A9775242-DFED-4345-9C13-E2873506C9F2}" type="presParOf" srcId="{D410ED58-F9CE-405D-879D-3D3C7DED4D56}" destId="{903199DB-B996-4B92-8C08-9434567505D9}" srcOrd="4" destOrd="0" presId="urn:microsoft.com/office/officeart/2008/layout/LinedList"/>
    <dgm:cxn modelId="{D25C0878-2D04-4E04-9306-648F05C2C6FC}" type="presParOf" srcId="{D410ED58-F9CE-405D-879D-3D3C7DED4D56}" destId="{95A4FDC9-9095-49F5-B977-BCECC8BE3D57}" srcOrd="5" destOrd="0" presId="urn:microsoft.com/office/officeart/2008/layout/LinedList"/>
    <dgm:cxn modelId="{F0EF9D81-3482-42AE-B049-F4A10DE2427D}" type="presParOf" srcId="{95A4FDC9-9095-49F5-B977-BCECC8BE3D57}" destId="{1B637722-3890-487E-8A69-507F91FD1A73}" srcOrd="0" destOrd="0" presId="urn:microsoft.com/office/officeart/2008/layout/LinedList"/>
    <dgm:cxn modelId="{2AA34FAF-0681-4343-9618-D568B596C5D5}" type="presParOf" srcId="{95A4FDC9-9095-49F5-B977-BCECC8BE3D57}" destId="{284BA139-64AA-4018-ADAD-E621E9397C62}" srcOrd="1" destOrd="0" presId="urn:microsoft.com/office/officeart/2008/layout/LinedList"/>
    <dgm:cxn modelId="{9C5237AC-1CA5-40EA-A914-8FD19A79D176}" type="presParOf" srcId="{D410ED58-F9CE-405D-879D-3D3C7DED4D56}" destId="{4422B244-EE6C-47F4-8B7A-DC4DFEDDBC27}" srcOrd="6" destOrd="0" presId="urn:microsoft.com/office/officeart/2008/layout/LinedList"/>
    <dgm:cxn modelId="{2DD7FF40-45BF-4485-A19F-8A955BC54887}" type="presParOf" srcId="{D410ED58-F9CE-405D-879D-3D3C7DED4D56}" destId="{D3DCC437-BA4D-4ABC-A692-5FB27FBE370A}" srcOrd="7" destOrd="0" presId="urn:microsoft.com/office/officeart/2008/layout/LinedList"/>
    <dgm:cxn modelId="{F1FC0A9E-E756-4F9C-A740-97B006135965}" type="presParOf" srcId="{D3DCC437-BA4D-4ABC-A692-5FB27FBE370A}" destId="{CA40591E-F3AE-44E7-AE23-10A3D46CE8D5}" srcOrd="0" destOrd="0" presId="urn:microsoft.com/office/officeart/2008/layout/LinedList"/>
    <dgm:cxn modelId="{8064D7B0-2364-4FD7-BE29-AE4AA5ACB053}" type="presParOf" srcId="{D3DCC437-BA4D-4ABC-A692-5FB27FBE370A}" destId="{EED67F40-822D-40C2-9E99-659BC138F57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C9F292-6985-41A8-B38D-EBA762964323}">
      <dsp:nvSpPr>
        <dsp:cNvPr id="0" name=""/>
        <dsp:cNvSpPr/>
      </dsp:nvSpPr>
      <dsp:spPr>
        <a:xfrm>
          <a:off x="0" y="0"/>
          <a:ext cx="6403931" cy="0"/>
        </a:xfrm>
        <a:prstGeom prst="line">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D89206-7677-4E31-98D6-25F681CD114F}">
      <dsp:nvSpPr>
        <dsp:cNvPr id="0" name=""/>
        <dsp:cNvSpPr/>
      </dsp:nvSpPr>
      <dsp:spPr>
        <a:xfrm>
          <a:off x="0" y="0"/>
          <a:ext cx="6403931" cy="1352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Risk aversion, economic pressures, confidence and trust, domestic violence and child abuse.</a:t>
          </a:r>
          <a:endParaRPr lang="en-US" sz="2100" kern="1200" dirty="0"/>
        </a:p>
      </dsp:txBody>
      <dsp:txXfrm>
        <a:off x="0" y="0"/>
        <a:ext cx="6403931" cy="1352814"/>
      </dsp:txXfrm>
    </dsp:sp>
    <dsp:sp modelId="{C3D6A787-7868-4D71-8297-E40BD47482EC}">
      <dsp:nvSpPr>
        <dsp:cNvPr id="0" name=""/>
        <dsp:cNvSpPr/>
      </dsp:nvSpPr>
      <dsp:spPr>
        <a:xfrm>
          <a:off x="0" y="1352814"/>
          <a:ext cx="6403931" cy="0"/>
        </a:xfrm>
        <a:prstGeom prst="line">
          <a:avLst/>
        </a:prstGeom>
        <a:solidFill>
          <a:schemeClr val="accent2">
            <a:hueOff val="-6588574"/>
            <a:satOff val="300"/>
            <a:lumOff val="0"/>
            <a:alphaOff val="0"/>
          </a:schemeClr>
        </a:solidFill>
        <a:ln w="19050" cap="rnd" cmpd="sng" algn="ctr">
          <a:solidFill>
            <a:schemeClr val="accent2">
              <a:hueOff val="-6588574"/>
              <a:satOff val="30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D70937-E546-4DA2-BD8F-0605DF0D57A6}">
      <dsp:nvSpPr>
        <dsp:cNvPr id="0" name=""/>
        <dsp:cNvSpPr/>
      </dsp:nvSpPr>
      <dsp:spPr>
        <a:xfrm>
          <a:off x="0" y="1352814"/>
          <a:ext cx="6403931" cy="1352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a:t>C&amp;YP in households falling below threshold of low income and deprivation 1.5 million in 18/19 projected to rise to 5.2m in 2022.</a:t>
          </a:r>
          <a:endParaRPr lang="en-US" sz="2100" kern="1200"/>
        </a:p>
      </dsp:txBody>
      <dsp:txXfrm>
        <a:off x="0" y="1352814"/>
        <a:ext cx="6403931" cy="1352814"/>
      </dsp:txXfrm>
    </dsp:sp>
    <dsp:sp modelId="{903199DB-B996-4B92-8C08-9434567505D9}">
      <dsp:nvSpPr>
        <dsp:cNvPr id="0" name=""/>
        <dsp:cNvSpPr/>
      </dsp:nvSpPr>
      <dsp:spPr>
        <a:xfrm>
          <a:off x="0" y="2705629"/>
          <a:ext cx="6403931" cy="0"/>
        </a:xfrm>
        <a:prstGeom prst="line">
          <a:avLst/>
        </a:prstGeom>
        <a:solidFill>
          <a:schemeClr val="accent2">
            <a:hueOff val="-13177148"/>
            <a:satOff val="601"/>
            <a:lumOff val="0"/>
            <a:alphaOff val="0"/>
          </a:schemeClr>
        </a:solidFill>
        <a:ln w="19050" cap="rnd" cmpd="sng" algn="ctr">
          <a:solidFill>
            <a:schemeClr val="accent2">
              <a:hueOff val="-13177148"/>
              <a:satOff val="601"/>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637722-3890-487E-8A69-507F91FD1A73}">
      <dsp:nvSpPr>
        <dsp:cNvPr id="0" name=""/>
        <dsp:cNvSpPr/>
      </dsp:nvSpPr>
      <dsp:spPr>
        <a:xfrm>
          <a:off x="0" y="2705629"/>
          <a:ext cx="6403931" cy="1352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Huge inequality in educational opportunity - </a:t>
          </a:r>
          <a:r>
            <a:rPr lang="en-GB" sz="2100" i="1" kern="1200" dirty="0"/>
            <a:t>Evidence already showing most disadvantaged slipping back by at least 3 months</a:t>
          </a:r>
          <a:r>
            <a:rPr lang="en-GB" sz="2100" kern="1200" dirty="0"/>
            <a:t>  </a:t>
          </a:r>
          <a:endParaRPr lang="en-US" sz="2100" kern="1200" dirty="0"/>
        </a:p>
      </dsp:txBody>
      <dsp:txXfrm>
        <a:off x="0" y="2705629"/>
        <a:ext cx="6403931" cy="1352814"/>
      </dsp:txXfrm>
    </dsp:sp>
    <dsp:sp modelId="{4422B244-EE6C-47F4-8B7A-DC4DFEDDBC27}">
      <dsp:nvSpPr>
        <dsp:cNvPr id="0" name=""/>
        <dsp:cNvSpPr/>
      </dsp:nvSpPr>
      <dsp:spPr>
        <a:xfrm>
          <a:off x="0" y="4058443"/>
          <a:ext cx="6403931" cy="0"/>
        </a:xfrm>
        <a:prstGeom prst="line">
          <a:avLst/>
        </a:prstGeom>
        <a:solidFill>
          <a:schemeClr val="accent2">
            <a:hueOff val="-19765721"/>
            <a:satOff val="901"/>
            <a:lumOff val="0"/>
            <a:alphaOff val="0"/>
          </a:schemeClr>
        </a:solidFill>
        <a:ln w="19050" cap="rnd" cmpd="sng" algn="ctr">
          <a:solidFill>
            <a:schemeClr val="accent2">
              <a:hueOff val="-19765721"/>
              <a:satOff val="901"/>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40591E-F3AE-44E7-AE23-10A3D46CE8D5}">
      <dsp:nvSpPr>
        <dsp:cNvPr id="0" name=""/>
        <dsp:cNvSpPr/>
      </dsp:nvSpPr>
      <dsp:spPr>
        <a:xfrm>
          <a:off x="0" y="4058443"/>
          <a:ext cx="6403931" cy="1352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Are C&amp;YP in a “</a:t>
          </a:r>
          <a:r>
            <a:rPr lang="en-GB" sz="2100" kern="1200" dirty="0" err="1"/>
            <a:t>Hokey</a:t>
          </a:r>
          <a:r>
            <a:rPr lang="en-GB" sz="2100" kern="1200" dirty="0"/>
            <a:t> </a:t>
          </a:r>
          <a:r>
            <a:rPr lang="en-GB" sz="2100" kern="1200" dirty="0" err="1"/>
            <a:t>Cokey</a:t>
          </a:r>
          <a:r>
            <a:rPr lang="en-GB" sz="2100" kern="1200" dirty="0"/>
            <a:t>” world i.e. in/out shake it all about</a:t>
          </a:r>
          <a:endParaRPr lang="en-US" sz="2100" kern="1200" dirty="0"/>
        </a:p>
      </dsp:txBody>
      <dsp:txXfrm>
        <a:off x="0" y="4058443"/>
        <a:ext cx="6403931" cy="135281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GB"/>
          </a:p>
        </p:txBody>
      </p:sp>
      <p:sp>
        <p:nvSpPr>
          <p:cNvPr id="3" name="Date Placeholder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0D5B83C3-D2F0-4167-9FAD-0CA2E082F0E3}" type="datetimeFigureOut">
              <a:rPr lang="en-GB" smtClean="0"/>
              <a:t>07/07/2020</a:t>
            </a:fld>
            <a:endParaRPr lang="en-GB"/>
          </a:p>
        </p:txBody>
      </p:sp>
      <p:sp>
        <p:nvSpPr>
          <p:cNvPr id="4" name="Slide Image Placeholder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en-GB"/>
          </a:p>
        </p:txBody>
      </p:sp>
      <p:sp>
        <p:nvSpPr>
          <p:cNvPr id="5" name="Notes Placehold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en-GB"/>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37A6A2DB-91D1-4952-99E3-2E23EFC5D1CB}" type="slidenum">
              <a:rPr lang="en-GB" smtClean="0"/>
              <a:t>‹#›</a:t>
            </a:fld>
            <a:endParaRPr lang="en-GB"/>
          </a:p>
        </p:txBody>
      </p:sp>
    </p:spTree>
    <p:extLst>
      <p:ext uri="{BB962C8B-B14F-4D97-AF65-F5344CB8AC3E}">
        <p14:creationId xmlns:p14="http://schemas.microsoft.com/office/powerpoint/2010/main" val="3469367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7A6A2DB-91D1-4952-99E3-2E23EFC5D1CB}" type="slidenum">
              <a:rPr lang="en-GB" smtClean="0"/>
              <a:t>1</a:t>
            </a:fld>
            <a:endParaRPr lang="en-GB"/>
          </a:p>
        </p:txBody>
      </p:sp>
    </p:spTree>
    <p:extLst>
      <p:ext uri="{BB962C8B-B14F-4D97-AF65-F5344CB8AC3E}">
        <p14:creationId xmlns:p14="http://schemas.microsoft.com/office/powerpoint/2010/main" val="1089198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7A6A2DB-91D1-4952-99E3-2E23EFC5D1CB}" type="slidenum">
              <a:rPr lang="en-GB" smtClean="0"/>
              <a:t>3</a:t>
            </a:fld>
            <a:endParaRPr lang="en-GB"/>
          </a:p>
        </p:txBody>
      </p:sp>
    </p:spTree>
    <p:extLst>
      <p:ext uri="{BB962C8B-B14F-4D97-AF65-F5344CB8AC3E}">
        <p14:creationId xmlns:p14="http://schemas.microsoft.com/office/powerpoint/2010/main" val="1855322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7A6A2DB-91D1-4952-99E3-2E23EFC5D1CB}" type="slidenum">
              <a:rPr lang="en-GB" smtClean="0"/>
              <a:t>4</a:t>
            </a:fld>
            <a:endParaRPr lang="en-GB"/>
          </a:p>
        </p:txBody>
      </p:sp>
    </p:spTree>
    <p:extLst>
      <p:ext uri="{BB962C8B-B14F-4D97-AF65-F5344CB8AC3E}">
        <p14:creationId xmlns:p14="http://schemas.microsoft.com/office/powerpoint/2010/main" val="2148688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7A6A2DB-91D1-4952-99E3-2E23EFC5D1CB}" type="slidenum">
              <a:rPr lang="en-GB" smtClean="0"/>
              <a:t>9</a:t>
            </a:fld>
            <a:endParaRPr lang="en-GB"/>
          </a:p>
        </p:txBody>
      </p:sp>
    </p:spTree>
    <p:extLst>
      <p:ext uri="{BB962C8B-B14F-4D97-AF65-F5344CB8AC3E}">
        <p14:creationId xmlns:p14="http://schemas.microsoft.com/office/powerpoint/2010/main" val="32229369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6746709B-2E13-4C64-A458-BE3E77607FD7}" type="datetimeFigureOut">
              <a:rPr lang="en-GB" smtClean="0"/>
              <a:t>07/07/2020</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1457417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46709B-2E13-4C64-A458-BE3E77607FD7}" type="datetimeFigureOut">
              <a:rPr lang="en-GB" smtClean="0"/>
              <a:t>07/07/2020</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3955976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746709B-2E13-4C64-A458-BE3E77607FD7}"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3121549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746709B-2E13-4C64-A458-BE3E77607FD7}"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2359514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46709B-2E13-4C64-A458-BE3E77607FD7}"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1848214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746709B-2E13-4C64-A458-BE3E77607FD7}" type="datetimeFigureOut">
              <a:rPr lang="en-GB" smtClean="0"/>
              <a:t>07/07/2020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699305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746709B-2E13-4C64-A458-BE3E77607FD7}" type="datetimeFigureOut">
              <a:rPr lang="en-GB" smtClean="0"/>
              <a:t>07/07/2020</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20093987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6746709B-2E13-4C64-A458-BE3E77607FD7}"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1867144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746709B-2E13-4C64-A458-BE3E77607FD7}"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183534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6709B-2E13-4C64-A458-BE3E77607FD7}"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234372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46709B-2E13-4C64-A458-BE3E77607FD7}"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1889674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46709B-2E13-4C64-A458-BE3E77607FD7}" type="datetimeFigureOut">
              <a:rPr lang="en-GB" smtClean="0"/>
              <a:t>07/07/2020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2765859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46709B-2E13-4C64-A458-BE3E77607FD7}" type="datetimeFigureOut">
              <a:rPr lang="en-GB" smtClean="0"/>
              <a:t>07/07/2020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2192729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46709B-2E13-4C64-A458-BE3E77607FD7}" type="datetimeFigureOut">
              <a:rPr lang="en-GB" smtClean="0"/>
              <a:t>07/07/2020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3842778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46709B-2E13-4C64-A458-BE3E77607FD7}" type="datetimeFigureOut">
              <a:rPr lang="en-GB" smtClean="0"/>
              <a:t>07/07/2020</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1391132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46709B-2E13-4C64-A458-BE3E77607FD7}" type="datetimeFigureOut">
              <a:rPr lang="en-GB" smtClean="0"/>
              <a:t>07/07/2020</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3606397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46709B-2E13-4C64-A458-BE3E77607FD7}" type="datetimeFigureOut">
              <a:rPr lang="en-GB" smtClean="0"/>
              <a:t>07/07/2020</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0FCD161-7AE9-414B-B53C-D50A113A8761}" type="slidenum">
              <a:rPr lang="en-GB" smtClean="0"/>
              <a:t>‹#›</a:t>
            </a:fld>
            <a:endParaRPr lang="en-GB"/>
          </a:p>
        </p:txBody>
      </p:sp>
    </p:spTree>
    <p:extLst>
      <p:ext uri="{BB962C8B-B14F-4D97-AF65-F5344CB8AC3E}">
        <p14:creationId xmlns:p14="http://schemas.microsoft.com/office/powerpoint/2010/main" val="242985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6746709B-2E13-4C64-A458-BE3E77607FD7}" type="datetimeFigureOut">
              <a:rPr lang="en-GB" smtClean="0"/>
              <a:t>07/07/2020</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70FCD161-7AE9-414B-B53C-D50A113A8761}" type="slidenum">
              <a:rPr lang="en-GB" smtClean="0"/>
              <a:t>‹#›</a:t>
            </a:fld>
            <a:endParaRPr lang="en-GB"/>
          </a:p>
        </p:txBody>
      </p:sp>
    </p:spTree>
    <p:extLst>
      <p:ext uri="{BB962C8B-B14F-4D97-AF65-F5344CB8AC3E}">
        <p14:creationId xmlns:p14="http://schemas.microsoft.com/office/powerpoint/2010/main" val="78428969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78A74-B4C9-4FA9-9D01-CDEB0C8938A8}"/>
              </a:ext>
            </a:extLst>
          </p:cNvPr>
          <p:cNvSpPr>
            <a:spLocks noGrp="1"/>
          </p:cNvSpPr>
          <p:nvPr>
            <p:ph type="ctrTitle"/>
          </p:nvPr>
        </p:nvSpPr>
        <p:spPr/>
        <p:txBody>
          <a:bodyPr>
            <a:normAutofit/>
          </a:bodyPr>
          <a:lstStyle/>
          <a:p>
            <a:br>
              <a:rPr lang="en-GB" dirty="0"/>
            </a:br>
            <a:endParaRPr lang="en-GB" dirty="0"/>
          </a:p>
        </p:txBody>
      </p:sp>
      <p:sp>
        <p:nvSpPr>
          <p:cNvPr id="3" name="Subtitle 2">
            <a:extLst>
              <a:ext uri="{FF2B5EF4-FFF2-40B4-BE49-F238E27FC236}">
                <a16:creationId xmlns:a16="http://schemas.microsoft.com/office/drawing/2014/main" id="{1FC27FEE-B7CA-4F57-82FA-C372C9449AA6}"/>
              </a:ext>
            </a:extLst>
          </p:cNvPr>
          <p:cNvSpPr>
            <a:spLocks noGrp="1"/>
          </p:cNvSpPr>
          <p:nvPr>
            <p:ph type="subTitle" idx="1"/>
          </p:nvPr>
        </p:nvSpPr>
        <p:spPr>
          <a:xfrm>
            <a:off x="1428750" y="1385888"/>
            <a:ext cx="9239250" cy="3871912"/>
          </a:xfrm>
        </p:spPr>
        <p:txBody>
          <a:bodyPr>
            <a:normAutofit/>
          </a:bodyPr>
          <a:lstStyle/>
          <a:p>
            <a:endParaRPr lang="en-GB" dirty="0"/>
          </a:p>
          <a:p>
            <a:endParaRPr lang="en-GB" dirty="0"/>
          </a:p>
          <a:p>
            <a:pPr algn="ctr"/>
            <a:r>
              <a:rPr lang="en-GB" sz="2000" b="1" dirty="0">
                <a:solidFill>
                  <a:schemeClr val="bg1"/>
                </a:solidFill>
                <a:latin typeface="Times New Roman" panose="02020603050405020304" pitchFamily="18" charset="0"/>
                <a:cs typeface="Times New Roman" panose="02020603050405020304" pitchFamily="18" charset="0"/>
              </a:rPr>
              <a:t>To what extent will positive mental health, physical, economic and emotional well-being of families, C&amp;YP be considered in the reopening of schools?</a:t>
            </a:r>
          </a:p>
          <a:p>
            <a:endParaRPr lang="en-GB" b="1" dirty="0">
              <a:latin typeface="Times New Roman" panose="02020603050405020304" pitchFamily="18" charset="0"/>
              <a:cs typeface="Times New Roman" panose="02020603050405020304" pitchFamily="18" charset="0"/>
            </a:endParaRPr>
          </a:p>
          <a:p>
            <a:pPr algn="ctr"/>
            <a:r>
              <a:rPr lang="en-GB" b="1" dirty="0">
                <a:solidFill>
                  <a:schemeClr val="bg1"/>
                </a:solidFill>
                <a:latin typeface="Times New Roman" panose="02020603050405020304" pitchFamily="18" charset="0"/>
                <a:cs typeface="Times New Roman" panose="02020603050405020304" pitchFamily="18" charset="0"/>
              </a:rPr>
              <a:t>Education Delivery in a Changing Landscape</a:t>
            </a:r>
          </a:p>
        </p:txBody>
      </p:sp>
    </p:spTree>
    <p:extLst>
      <p:ext uri="{BB962C8B-B14F-4D97-AF65-F5344CB8AC3E}">
        <p14:creationId xmlns:p14="http://schemas.microsoft.com/office/powerpoint/2010/main" val="2603436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DCC34-726E-410C-A8B4-469644940963}"/>
              </a:ext>
            </a:extLst>
          </p:cNvPr>
          <p:cNvSpPr>
            <a:spLocks noGrp="1"/>
          </p:cNvSpPr>
          <p:nvPr>
            <p:ph type="title"/>
          </p:nvPr>
        </p:nvSpPr>
        <p:spPr/>
        <p:txBody>
          <a:bodyPr/>
          <a:lstStyle/>
          <a:p>
            <a:pPr algn="ctr"/>
            <a:r>
              <a:rPr lang="en-GB" sz="2800" b="1" dirty="0">
                <a:solidFill>
                  <a:srgbClr val="EBEBEB"/>
                </a:solidFill>
              </a:rPr>
              <a:t>Pupil Wellbeing – Positive Mental Health and Emotional Well Being – Final Thoughts</a:t>
            </a:r>
            <a:endParaRPr lang="en-GB" sz="2800" dirty="0"/>
          </a:p>
        </p:txBody>
      </p:sp>
      <p:sp>
        <p:nvSpPr>
          <p:cNvPr id="3" name="Content Placeholder 2">
            <a:extLst>
              <a:ext uri="{FF2B5EF4-FFF2-40B4-BE49-F238E27FC236}">
                <a16:creationId xmlns:a16="http://schemas.microsoft.com/office/drawing/2014/main" id="{7AB8736C-652F-45E9-A963-E1A9B89C6A27}"/>
              </a:ext>
            </a:extLst>
          </p:cNvPr>
          <p:cNvSpPr>
            <a:spLocks noGrp="1"/>
          </p:cNvSpPr>
          <p:nvPr>
            <p:ph idx="1"/>
          </p:nvPr>
        </p:nvSpPr>
        <p:spPr>
          <a:xfrm>
            <a:off x="598312" y="2585155"/>
            <a:ext cx="11142132" cy="3951111"/>
          </a:xfrm>
        </p:spPr>
        <p:txBody>
          <a:bodyPr>
            <a:normAutofit/>
          </a:bodyPr>
          <a:lstStyle/>
          <a:p>
            <a:endParaRPr lang="en-GB" dirty="0"/>
          </a:p>
          <a:p>
            <a:r>
              <a:rPr lang="en-GB" dirty="0"/>
              <a:t>Will Government policy and guidance provide clarity of purpose</a:t>
            </a:r>
          </a:p>
          <a:p>
            <a:r>
              <a:rPr lang="en-GB" dirty="0"/>
              <a:t>Budgets – NHS, Local Government, Schools, Charities, NGOs all under considerable pressure will they be adjusted to meet growing demand?</a:t>
            </a:r>
          </a:p>
          <a:p>
            <a:r>
              <a:rPr lang="en-GB" dirty="0"/>
              <a:t>Is there sufficient resource and services to address the need?</a:t>
            </a:r>
          </a:p>
          <a:p>
            <a:pPr marL="0" indent="0">
              <a:buNone/>
            </a:pPr>
            <a:r>
              <a:rPr lang="en-GB" i="1" dirty="0"/>
              <a:t>	- NHS - Therapeutic Care, Speech and Language, physio, CAMHS 	thresholds, MSTs, </a:t>
            </a:r>
          </a:p>
          <a:p>
            <a:pPr marL="0" indent="0">
              <a:buNone/>
            </a:pPr>
            <a:r>
              <a:rPr lang="en-GB" i="1" dirty="0"/>
              <a:t>	- Local Government – Social Care, Public health, SEND Services, Youth Service</a:t>
            </a:r>
          </a:p>
          <a:p>
            <a:pPr marL="0" indent="0">
              <a:buNone/>
            </a:pPr>
            <a:r>
              <a:rPr lang="en-GB" i="1" dirty="0"/>
              <a:t>	- Schools – staffing, curricula development, </a:t>
            </a:r>
          </a:p>
          <a:p>
            <a:pPr marL="0" indent="0">
              <a:buNone/>
            </a:pPr>
            <a:r>
              <a:rPr lang="en-GB" i="1" dirty="0"/>
              <a:t>	- Alternative Provision</a:t>
            </a:r>
          </a:p>
          <a:p>
            <a:r>
              <a:rPr lang="en-GB" dirty="0"/>
              <a:t>	A programme of investment in services for vulnerable children up to 18 and their parents</a:t>
            </a:r>
          </a:p>
          <a:p>
            <a:pPr marL="0" indent="0">
              <a:buNone/>
            </a:pPr>
            <a:endParaRPr lang="en-GB" i="1" dirty="0"/>
          </a:p>
          <a:p>
            <a:pPr marL="0" indent="0">
              <a:buNone/>
            </a:pPr>
            <a:endParaRPr lang="en-GB" sz="3200" dirty="0"/>
          </a:p>
          <a:p>
            <a:endParaRPr lang="en-GB" dirty="0"/>
          </a:p>
        </p:txBody>
      </p:sp>
    </p:spTree>
    <p:extLst>
      <p:ext uri="{BB962C8B-B14F-4D97-AF65-F5344CB8AC3E}">
        <p14:creationId xmlns:p14="http://schemas.microsoft.com/office/powerpoint/2010/main" val="2197947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EF25C-21A0-4EE5-BD8C-C6A2D41AD760}"/>
              </a:ext>
            </a:extLst>
          </p:cNvPr>
          <p:cNvSpPr>
            <a:spLocks noGrp="1"/>
          </p:cNvSpPr>
          <p:nvPr>
            <p:ph type="title"/>
          </p:nvPr>
        </p:nvSpPr>
        <p:spPr/>
        <p:txBody>
          <a:bodyPr/>
          <a:lstStyle/>
          <a:p>
            <a:pPr algn="ctr"/>
            <a:r>
              <a:rPr lang="en-GB" dirty="0"/>
              <a:t>Key Messages and Themes </a:t>
            </a:r>
          </a:p>
        </p:txBody>
      </p:sp>
      <p:sp>
        <p:nvSpPr>
          <p:cNvPr id="3" name="Content Placeholder 2">
            <a:extLst>
              <a:ext uri="{FF2B5EF4-FFF2-40B4-BE49-F238E27FC236}">
                <a16:creationId xmlns:a16="http://schemas.microsoft.com/office/drawing/2014/main" id="{4321ED01-AF04-4095-BE9D-AF341B0B0D01}"/>
              </a:ext>
            </a:extLst>
          </p:cNvPr>
          <p:cNvSpPr>
            <a:spLocks noGrp="1"/>
          </p:cNvSpPr>
          <p:nvPr>
            <p:ph idx="1"/>
          </p:nvPr>
        </p:nvSpPr>
        <p:spPr/>
        <p:txBody>
          <a:bodyPr/>
          <a:lstStyle/>
          <a:p>
            <a:r>
              <a:rPr lang="en-US" dirty="0"/>
              <a:t>Positive  mental health and wellbeing should be seen to be everyone’s business with all practitioners viewing it as part of their work for all C&amp;YP and their families and for one another</a:t>
            </a:r>
          </a:p>
          <a:p>
            <a:r>
              <a:rPr lang="en-US" dirty="0"/>
              <a:t>There is “No short-term fix”</a:t>
            </a:r>
          </a:p>
          <a:p>
            <a:r>
              <a:rPr lang="en-US" dirty="0"/>
              <a:t>Proactive rather than reactive strategies</a:t>
            </a:r>
          </a:p>
          <a:p>
            <a:r>
              <a:rPr lang="en-US" dirty="0"/>
              <a:t>Time given to upskill teachers and support staff</a:t>
            </a:r>
          </a:p>
          <a:p>
            <a:r>
              <a:rPr lang="en-US" dirty="0"/>
              <a:t>Social and emotional skills should be an integral part of lessons</a:t>
            </a:r>
          </a:p>
          <a:p>
            <a:r>
              <a:rPr lang="en-US" dirty="0"/>
              <a:t>Adopt a contextual safeguarding approach via cross sectorial working</a:t>
            </a:r>
          </a:p>
          <a:p>
            <a:endParaRPr lang="en-GB" dirty="0"/>
          </a:p>
        </p:txBody>
      </p:sp>
    </p:spTree>
    <p:extLst>
      <p:ext uri="{BB962C8B-B14F-4D97-AF65-F5344CB8AC3E}">
        <p14:creationId xmlns:p14="http://schemas.microsoft.com/office/powerpoint/2010/main" val="871705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88DD50E-1D2D-48C6-A470-79FB7F337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12" name="Rectangle 11">
            <a:extLst>
              <a:ext uri="{FF2B5EF4-FFF2-40B4-BE49-F238E27FC236}">
                <a16:creationId xmlns:a16="http://schemas.microsoft.com/office/drawing/2014/main" id="{85F279D6-ED25-4D3F-9479-8ABB21867D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38D0B1B4-C487-47EF-B7D0-421066454C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275" y="643466"/>
            <a:ext cx="1970939" cy="5571067"/>
          </a:xfrm>
          <a:custGeom>
            <a:avLst/>
            <a:gdLst>
              <a:gd name="connsiteX0" fmla="*/ 0 w 1970939"/>
              <a:gd name="connsiteY0" fmla="*/ 0 h 5571067"/>
              <a:gd name="connsiteX1" fmla="*/ 1774861 w 1970939"/>
              <a:gd name="connsiteY1" fmla="*/ 0 h 5571067"/>
              <a:gd name="connsiteX2" fmla="*/ 1780256 w 1970939"/>
              <a:gd name="connsiteY2" fmla="*/ 32931 h 5571067"/>
              <a:gd name="connsiteX3" fmla="*/ 1802197 w 1970939"/>
              <a:gd name="connsiteY3" fmla="*/ 170349 h 5571067"/>
              <a:gd name="connsiteX4" fmla="*/ 1820981 w 1970939"/>
              <a:gd name="connsiteY4" fmla="*/ 308372 h 5571067"/>
              <a:gd name="connsiteX5" fmla="*/ 1839923 w 1970939"/>
              <a:gd name="connsiteY5" fmla="*/ 445791 h 5571067"/>
              <a:gd name="connsiteX6" fmla="*/ 1857602 w 1970939"/>
              <a:gd name="connsiteY6" fmla="*/ 583814 h 5571067"/>
              <a:gd name="connsiteX7" fmla="*/ 1872756 w 1970939"/>
              <a:gd name="connsiteY7" fmla="*/ 720022 h 5571067"/>
              <a:gd name="connsiteX8" fmla="*/ 1887120 w 1970939"/>
              <a:gd name="connsiteY8" fmla="*/ 858046 h 5571067"/>
              <a:gd name="connsiteX9" fmla="*/ 1900223 w 1970939"/>
              <a:gd name="connsiteY9" fmla="*/ 995464 h 5571067"/>
              <a:gd name="connsiteX10" fmla="*/ 1911588 w 1970939"/>
              <a:gd name="connsiteY10" fmla="*/ 1130461 h 5571067"/>
              <a:gd name="connsiteX11" fmla="*/ 1922953 w 1970939"/>
              <a:gd name="connsiteY11" fmla="*/ 1267274 h 5571067"/>
              <a:gd name="connsiteX12" fmla="*/ 1932424 w 1970939"/>
              <a:gd name="connsiteY12" fmla="*/ 1402271 h 5571067"/>
              <a:gd name="connsiteX13" fmla="*/ 1939842 w 1970939"/>
              <a:gd name="connsiteY13" fmla="*/ 1537267 h 5571067"/>
              <a:gd name="connsiteX14" fmla="*/ 1947577 w 1970939"/>
              <a:gd name="connsiteY14" fmla="*/ 1671659 h 5571067"/>
              <a:gd name="connsiteX15" fmla="*/ 1954049 w 1970939"/>
              <a:gd name="connsiteY15" fmla="*/ 1804840 h 5571067"/>
              <a:gd name="connsiteX16" fmla="*/ 1958627 w 1970939"/>
              <a:gd name="connsiteY16" fmla="*/ 1936810 h 5571067"/>
              <a:gd name="connsiteX17" fmla="*/ 1962573 w 1970939"/>
              <a:gd name="connsiteY17" fmla="*/ 2068780 h 5571067"/>
              <a:gd name="connsiteX18" fmla="*/ 1966361 w 1970939"/>
              <a:gd name="connsiteY18" fmla="*/ 2199539 h 5571067"/>
              <a:gd name="connsiteX19" fmla="*/ 1968098 w 1970939"/>
              <a:gd name="connsiteY19" fmla="*/ 2328482 h 5571067"/>
              <a:gd name="connsiteX20" fmla="*/ 1969992 w 1970939"/>
              <a:gd name="connsiteY20" fmla="*/ 2457425 h 5571067"/>
              <a:gd name="connsiteX21" fmla="*/ 1970939 w 1970939"/>
              <a:gd name="connsiteY21" fmla="*/ 2584552 h 5571067"/>
              <a:gd name="connsiteX22" fmla="*/ 1969992 w 1970939"/>
              <a:gd name="connsiteY22" fmla="*/ 2710469 h 5571067"/>
              <a:gd name="connsiteX23" fmla="*/ 1969992 w 1970939"/>
              <a:gd name="connsiteY23" fmla="*/ 2835174 h 5571067"/>
              <a:gd name="connsiteX24" fmla="*/ 1968098 w 1970939"/>
              <a:gd name="connsiteY24" fmla="*/ 2958669 h 5571067"/>
              <a:gd name="connsiteX25" fmla="*/ 1965256 w 1970939"/>
              <a:gd name="connsiteY25" fmla="*/ 3079742 h 5571067"/>
              <a:gd name="connsiteX26" fmla="*/ 1962573 w 1970939"/>
              <a:gd name="connsiteY26" fmla="*/ 3199605 h 5571067"/>
              <a:gd name="connsiteX27" fmla="*/ 1959574 w 1970939"/>
              <a:gd name="connsiteY27" fmla="*/ 3317046 h 5571067"/>
              <a:gd name="connsiteX28" fmla="*/ 1954996 w 1970939"/>
              <a:gd name="connsiteY28" fmla="*/ 3433882 h 5571067"/>
              <a:gd name="connsiteX29" fmla="*/ 1950103 w 1970939"/>
              <a:gd name="connsiteY29" fmla="*/ 3548902 h 5571067"/>
              <a:gd name="connsiteX30" fmla="*/ 1945683 w 1970939"/>
              <a:gd name="connsiteY30" fmla="*/ 3661500 h 5571067"/>
              <a:gd name="connsiteX31" fmla="*/ 1933213 w 1970939"/>
              <a:gd name="connsiteY31" fmla="*/ 3881248 h 5571067"/>
              <a:gd name="connsiteX32" fmla="*/ 1919953 w 1970939"/>
              <a:gd name="connsiteY32" fmla="*/ 4091916 h 5571067"/>
              <a:gd name="connsiteX33" fmla="*/ 1906063 w 1970939"/>
              <a:gd name="connsiteY33" fmla="*/ 4294109 h 5571067"/>
              <a:gd name="connsiteX34" fmla="*/ 1890751 w 1970939"/>
              <a:gd name="connsiteY34" fmla="*/ 4485405 h 5571067"/>
              <a:gd name="connsiteX35" fmla="*/ 1874809 w 1970939"/>
              <a:gd name="connsiteY35" fmla="*/ 4668226 h 5571067"/>
              <a:gd name="connsiteX36" fmla="*/ 1857602 w 1970939"/>
              <a:gd name="connsiteY36" fmla="*/ 4837728 h 5571067"/>
              <a:gd name="connsiteX37" fmla="*/ 1840713 w 1970939"/>
              <a:gd name="connsiteY37" fmla="*/ 4996940 h 5571067"/>
              <a:gd name="connsiteX38" fmla="*/ 1823823 w 1970939"/>
              <a:gd name="connsiteY38" fmla="*/ 5143439 h 5571067"/>
              <a:gd name="connsiteX39" fmla="*/ 1807880 w 1970939"/>
              <a:gd name="connsiteY39" fmla="*/ 5277830 h 5571067"/>
              <a:gd name="connsiteX40" fmla="*/ 1792726 w 1970939"/>
              <a:gd name="connsiteY40" fmla="*/ 5397087 h 5571067"/>
              <a:gd name="connsiteX41" fmla="*/ 1778362 w 1970939"/>
              <a:gd name="connsiteY41" fmla="*/ 5504843 h 5571067"/>
              <a:gd name="connsiteX42" fmla="*/ 1769613 w 1970939"/>
              <a:gd name="connsiteY42" fmla="*/ 5571067 h 5571067"/>
              <a:gd name="connsiteX43" fmla="*/ 0 w 1970939"/>
              <a:gd name="connsiteY43" fmla="*/ 5571067 h 5571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970939" h="5571067">
                <a:moveTo>
                  <a:pt x="0" y="0"/>
                </a:moveTo>
                <a:lnTo>
                  <a:pt x="1774861" y="0"/>
                </a:lnTo>
                <a:lnTo>
                  <a:pt x="1780256" y="32931"/>
                </a:lnTo>
                <a:lnTo>
                  <a:pt x="1802197" y="170349"/>
                </a:lnTo>
                <a:lnTo>
                  <a:pt x="1820981" y="308372"/>
                </a:lnTo>
                <a:lnTo>
                  <a:pt x="1839923" y="445791"/>
                </a:lnTo>
                <a:lnTo>
                  <a:pt x="1857602" y="583814"/>
                </a:lnTo>
                <a:lnTo>
                  <a:pt x="1872756" y="720022"/>
                </a:lnTo>
                <a:lnTo>
                  <a:pt x="1887120" y="858046"/>
                </a:lnTo>
                <a:lnTo>
                  <a:pt x="1900223" y="995464"/>
                </a:lnTo>
                <a:lnTo>
                  <a:pt x="1911588" y="1130461"/>
                </a:lnTo>
                <a:lnTo>
                  <a:pt x="1922953" y="1267274"/>
                </a:lnTo>
                <a:lnTo>
                  <a:pt x="1932424" y="1402271"/>
                </a:lnTo>
                <a:lnTo>
                  <a:pt x="1939842" y="1537267"/>
                </a:lnTo>
                <a:lnTo>
                  <a:pt x="1947577" y="1671659"/>
                </a:lnTo>
                <a:lnTo>
                  <a:pt x="1954049" y="1804840"/>
                </a:lnTo>
                <a:lnTo>
                  <a:pt x="1958627" y="1936810"/>
                </a:lnTo>
                <a:lnTo>
                  <a:pt x="1962573" y="2068780"/>
                </a:lnTo>
                <a:lnTo>
                  <a:pt x="1966361" y="2199539"/>
                </a:lnTo>
                <a:lnTo>
                  <a:pt x="1968098" y="2328482"/>
                </a:lnTo>
                <a:lnTo>
                  <a:pt x="1969992" y="2457425"/>
                </a:lnTo>
                <a:lnTo>
                  <a:pt x="1970939" y="2584552"/>
                </a:lnTo>
                <a:lnTo>
                  <a:pt x="1969992" y="2710469"/>
                </a:lnTo>
                <a:lnTo>
                  <a:pt x="1969992" y="2835174"/>
                </a:lnTo>
                <a:lnTo>
                  <a:pt x="1968098" y="2958669"/>
                </a:lnTo>
                <a:lnTo>
                  <a:pt x="1965256" y="3079742"/>
                </a:lnTo>
                <a:lnTo>
                  <a:pt x="1962573" y="3199605"/>
                </a:lnTo>
                <a:lnTo>
                  <a:pt x="1959574" y="3317046"/>
                </a:lnTo>
                <a:lnTo>
                  <a:pt x="1954996" y="3433882"/>
                </a:lnTo>
                <a:lnTo>
                  <a:pt x="1950103" y="3548902"/>
                </a:lnTo>
                <a:lnTo>
                  <a:pt x="1945683" y="3661500"/>
                </a:lnTo>
                <a:lnTo>
                  <a:pt x="1933213" y="3881248"/>
                </a:lnTo>
                <a:lnTo>
                  <a:pt x="1919953" y="4091916"/>
                </a:lnTo>
                <a:lnTo>
                  <a:pt x="1906063" y="4294109"/>
                </a:lnTo>
                <a:lnTo>
                  <a:pt x="1890751" y="4485405"/>
                </a:lnTo>
                <a:lnTo>
                  <a:pt x="1874809" y="4668226"/>
                </a:lnTo>
                <a:lnTo>
                  <a:pt x="1857602" y="4837728"/>
                </a:lnTo>
                <a:lnTo>
                  <a:pt x="1840713" y="4996940"/>
                </a:lnTo>
                <a:lnTo>
                  <a:pt x="1823823" y="5143439"/>
                </a:lnTo>
                <a:lnTo>
                  <a:pt x="1807880" y="5277830"/>
                </a:lnTo>
                <a:lnTo>
                  <a:pt x="1792726" y="5397087"/>
                </a:lnTo>
                <a:lnTo>
                  <a:pt x="1778362" y="5504843"/>
                </a:lnTo>
                <a:lnTo>
                  <a:pt x="1769613" y="5571067"/>
                </a:lnTo>
                <a:lnTo>
                  <a:pt x="0" y="5571067"/>
                </a:lnTo>
                <a:close/>
              </a:path>
            </a:pathLst>
          </a:custGeom>
          <a:ln>
            <a:noFill/>
          </a:ln>
        </p:spPr>
        <p:style>
          <a:lnRef idx="2">
            <a:schemeClr val="accent1">
              <a:shade val="50000"/>
            </a:schemeClr>
          </a:lnRef>
          <a:fillRef idx="1002">
            <a:schemeClr val="dk2"/>
          </a:fillRef>
          <a:effectRef idx="0">
            <a:schemeClr val="accent1"/>
          </a:effectRef>
          <a:fontRef idx="minor">
            <a:schemeClr val="lt1"/>
          </a:fontRef>
        </p:style>
        <p:txBody>
          <a:bodyPr wrap="square">
            <a:noAutofit/>
          </a:bodyPr>
          <a:lstStyle/>
          <a:p>
            <a:endParaRPr lang="en-US" dirty="0"/>
          </a:p>
        </p:txBody>
      </p:sp>
      <p:sp>
        <p:nvSpPr>
          <p:cNvPr id="16" name="Freeform: Shape 15">
            <a:extLst>
              <a:ext uri="{FF2B5EF4-FFF2-40B4-BE49-F238E27FC236}">
                <a16:creationId xmlns:a16="http://schemas.microsoft.com/office/drawing/2014/main" id="{0214736A-03B2-4B91-B0AF-B21213F3B9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969335" y="1702087"/>
            <a:ext cx="3209207" cy="612850"/>
          </a:xfrm>
          <a:custGeom>
            <a:avLst/>
            <a:gdLst>
              <a:gd name="connsiteX0" fmla="*/ 3195151 w 3209207"/>
              <a:gd name="connsiteY0" fmla="*/ 612847 h 612850"/>
              <a:gd name="connsiteX1" fmla="*/ 3029871 w 3209207"/>
              <a:gd name="connsiteY1" fmla="*/ 611146 h 612850"/>
              <a:gd name="connsiteX2" fmla="*/ 2949639 w 3209207"/>
              <a:gd name="connsiteY2" fmla="*/ 608906 h 612850"/>
              <a:gd name="connsiteX3" fmla="*/ 2978018 w 3209207"/>
              <a:gd name="connsiteY3" fmla="*/ 258115 h 612850"/>
              <a:gd name="connsiteX4" fmla="*/ 2944764 w 3209207"/>
              <a:gd name="connsiteY4" fmla="*/ 260801 h 612850"/>
              <a:gd name="connsiteX5" fmla="*/ 2806036 w 3209207"/>
              <a:gd name="connsiteY5" fmla="*/ 271446 h 612850"/>
              <a:gd name="connsiteX6" fmla="*/ 2666958 w 3209207"/>
              <a:gd name="connsiteY6" fmla="*/ 278917 h 612850"/>
              <a:gd name="connsiteX7" fmla="*/ 2528469 w 3209207"/>
              <a:gd name="connsiteY7" fmla="*/ 286593 h 612850"/>
              <a:gd name="connsiteX8" fmla="*/ 2389479 w 3209207"/>
              <a:gd name="connsiteY8" fmla="*/ 292970 h 612850"/>
              <a:gd name="connsiteX9" fmla="*/ 2252501 w 3209207"/>
              <a:gd name="connsiteY9" fmla="*/ 296993 h 612850"/>
              <a:gd name="connsiteX10" fmla="*/ 2113775 w 3209207"/>
              <a:gd name="connsiteY10" fmla="*/ 300086 h 612850"/>
              <a:gd name="connsiteX11" fmla="*/ 1975755 w 3209207"/>
              <a:gd name="connsiteY11" fmla="*/ 301980 h 612850"/>
              <a:gd name="connsiteX12" fmla="*/ 1840287 w 3209207"/>
              <a:gd name="connsiteY12" fmla="*/ 302348 h 612850"/>
              <a:gd name="connsiteX13" fmla="*/ 1703009 w 3209207"/>
              <a:gd name="connsiteY13" fmla="*/ 302570 h 612850"/>
              <a:gd name="connsiteX14" fmla="*/ 1567693 w 3209207"/>
              <a:gd name="connsiteY14" fmla="*/ 301063 h 612850"/>
              <a:gd name="connsiteX15" fmla="*/ 1432543 w 3209207"/>
              <a:gd name="connsiteY15" fmla="*/ 297523 h 612850"/>
              <a:gd name="connsiteX16" fmla="*/ 1297969 w 3209207"/>
              <a:gd name="connsiteY16" fmla="*/ 294345 h 612850"/>
              <a:gd name="connsiteX17" fmla="*/ 1164703 w 3209207"/>
              <a:gd name="connsiteY17" fmla="*/ 290015 h 612850"/>
              <a:gd name="connsiteX18" fmla="*/ 1032796 w 3209207"/>
              <a:gd name="connsiteY18" fmla="*/ 283907 h 612850"/>
              <a:gd name="connsiteX19" fmla="*/ 900940 w 3209207"/>
              <a:gd name="connsiteY19" fmla="*/ 277172 h 612850"/>
              <a:gd name="connsiteX20" fmla="*/ 770303 w 3209207"/>
              <a:gd name="connsiteY20" fmla="*/ 270380 h 612850"/>
              <a:gd name="connsiteX21" fmla="*/ 641641 w 3209207"/>
              <a:gd name="connsiteY21" fmla="*/ 261702 h 612850"/>
              <a:gd name="connsiteX22" fmla="*/ 512966 w 3209207"/>
              <a:gd name="connsiteY22" fmla="*/ 253180 h 612850"/>
              <a:gd name="connsiteX23" fmla="*/ 386177 w 3209207"/>
              <a:gd name="connsiteY23" fmla="*/ 243867 h 612850"/>
              <a:gd name="connsiteX24" fmla="*/ 260746 w 3209207"/>
              <a:gd name="connsiteY24" fmla="*/ 232775 h 612850"/>
              <a:gd name="connsiteX25" fmla="*/ 136447 w 3209207"/>
              <a:gd name="connsiteY25" fmla="*/ 222719 h 612850"/>
              <a:gd name="connsiteX26" fmla="*/ 13506 w 3209207"/>
              <a:gd name="connsiteY26" fmla="*/ 210885 h 612850"/>
              <a:gd name="connsiteX27" fmla="*/ 0 w 3209207"/>
              <a:gd name="connsiteY27" fmla="*/ 209475 h 612850"/>
              <a:gd name="connsiteX28" fmla="*/ 40844 w 3209207"/>
              <a:gd name="connsiteY28" fmla="*/ 212313 h 612850"/>
              <a:gd name="connsiteX29" fmla="*/ 132211 w 3209207"/>
              <a:gd name="connsiteY29" fmla="*/ 216946 h 612850"/>
              <a:gd name="connsiteX30" fmla="*/ 225585 w 3209207"/>
              <a:gd name="connsiteY30" fmla="*/ 221811 h 612850"/>
              <a:gd name="connsiteX31" fmla="*/ 320298 w 3209207"/>
              <a:gd name="connsiteY31" fmla="*/ 226444 h 612850"/>
              <a:gd name="connsiteX32" fmla="*/ 415680 w 3209207"/>
              <a:gd name="connsiteY32" fmla="*/ 229340 h 612850"/>
              <a:gd name="connsiteX33" fmla="*/ 512735 w 3209207"/>
              <a:gd name="connsiteY33" fmla="*/ 232120 h 612850"/>
              <a:gd name="connsiteX34" fmla="*/ 611464 w 3209207"/>
              <a:gd name="connsiteY34" fmla="*/ 235015 h 612850"/>
              <a:gd name="connsiteX35" fmla="*/ 711532 w 3209207"/>
              <a:gd name="connsiteY35" fmla="*/ 236985 h 612850"/>
              <a:gd name="connsiteX36" fmla="*/ 812604 w 3209207"/>
              <a:gd name="connsiteY36" fmla="*/ 236985 h 612850"/>
              <a:gd name="connsiteX37" fmla="*/ 915014 w 3209207"/>
              <a:gd name="connsiteY37" fmla="*/ 237795 h 612850"/>
              <a:gd name="connsiteX38" fmla="*/ 1018428 w 3209207"/>
              <a:gd name="connsiteY38" fmla="*/ 236985 h 612850"/>
              <a:gd name="connsiteX39" fmla="*/ 1122847 w 3209207"/>
              <a:gd name="connsiteY39" fmla="*/ 235015 h 612850"/>
              <a:gd name="connsiteX40" fmla="*/ 1227600 w 3209207"/>
              <a:gd name="connsiteY40" fmla="*/ 233162 h 612850"/>
              <a:gd name="connsiteX41" fmla="*/ 1333692 w 3209207"/>
              <a:gd name="connsiteY41" fmla="*/ 229340 h 612850"/>
              <a:gd name="connsiteX42" fmla="*/ 1441122 w 3209207"/>
              <a:gd name="connsiteY42" fmla="*/ 225634 h 612850"/>
              <a:gd name="connsiteX43" fmla="*/ 1547883 w 3209207"/>
              <a:gd name="connsiteY43" fmla="*/ 220769 h 612850"/>
              <a:gd name="connsiteX44" fmla="*/ 1655983 w 3209207"/>
              <a:gd name="connsiteY44" fmla="*/ 214282 h 612850"/>
              <a:gd name="connsiteX45" fmla="*/ 1765421 w 3209207"/>
              <a:gd name="connsiteY45" fmla="*/ 206638 h 612850"/>
              <a:gd name="connsiteX46" fmla="*/ 1874860 w 3209207"/>
              <a:gd name="connsiteY46" fmla="*/ 199108 h 612850"/>
              <a:gd name="connsiteX47" fmla="*/ 1984299 w 3209207"/>
              <a:gd name="connsiteY47" fmla="*/ 189495 h 612850"/>
              <a:gd name="connsiteX48" fmla="*/ 2095745 w 3209207"/>
              <a:gd name="connsiteY48" fmla="*/ 178144 h 612850"/>
              <a:gd name="connsiteX49" fmla="*/ 2205184 w 3209207"/>
              <a:gd name="connsiteY49" fmla="*/ 166793 h 612850"/>
              <a:gd name="connsiteX50" fmla="*/ 2316631 w 3209207"/>
              <a:gd name="connsiteY50" fmla="*/ 153472 h 612850"/>
              <a:gd name="connsiteX51" fmla="*/ 2429081 w 3209207"/>
              <a:gd name="connsiteY51" fmla="*/ 139226 h 612850"/>
              <a:gd name="connsiteX52" fmla="*/ 2539523 w 3209207"/>
              <a:gd name="connsiteY52" fmla="*/ 124052 h 612850"/>
              <a:gd name="connsiteX53" fmla="*/ 2651305 w 3209207"/>
              <a:gd name="connsiteY53" fmla="*/ 106215 h 612850"/>
              <a:gd name="connsiteX54" fmla="*/ 2763086 w 3209207"/>
              <a:gd name="connsiteY54" fmla="*/ 87219 h 612850"/>
              <a:gd name="connsiteX55" fmla="*/ 2874867 w 3209207"/>
              <a:gd name="connsiteY55" fmla="*/ 68339 h 612850"/>
              <a:gd name="connsiteX56" fmla="*/ 2986314 w 3209207"/>
              <a:gd name="connsiteY56" fmla="*/ 46331 h 612850"/>
              <a:gd name="connsiteX57" fmla="*/ 3097760 w 3209207"/>
              <a:gd name="connsiteY57" fmla="*/ 23629 h 612850"/>
              <a:gd name="connsiteX58" fmla="*/ 3209207 w 3209207"/>
              <a:gd name="connsiteY58" fmla="*/ 0 h 612850"/>
              <a:gd name="connsiteX59" fmla="*/ 3195151 w 3209207"/>
              <a:gd name="connsiteY59" fmla="*/ 612847 h 612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209207" h="612850">
                <a:moveTo>
                  <a:pt x="3195151" y="612847"/>
                </a:moveTo>
                <a:cubicBezTo>
                  <a:pt x="3144238" y="612898"/>
                  <a:pt x="3088941" y="612318"/>
                  <a:pt x="3029871" y="611146"/>
                </a:cubicBezTo>
                <a:lnTo>
                  <a:pt x="2949639" y="608906"/>
                </a:lnTo>
                <a:lnTo>
                  <a:pt x="2978018" y="258115"/>
                </a:lnTo>
                <a:lnTo>
                  <a:pt x="2944764" y="260801"/>
                </a:lnTo>
                <a:lnTo>
                  <a:pt x="2806036" y="271446"/>
                </a:lnTo>
                <a:lnTo>
                  <a:pt x="2666958" y="278917"/>
                </a:lnTo>
                <a:lnTo>
                  <a:pt x="2528469" y="286593"/>
                </a:lnTo>
                <a:lnTo>
                  <a:pt x="2389479" y="292970"/>
                </a:lnTo>
                <a:lnTo>
                  <a:pt x="2252501" y="296993"/>
                </a:lnTo>
                <a:lnTo>
                  <a:pt x="2113775" y="300086"/>
                </a:lnTo>
                <a:lnTo>
                  <a:pt x="1975755" y="301980"/>
                </a:lnTo>
                <a:lnTo>
                  <a:pt x="1840287" y="302348"/>
                </a:lnTo>
                <a:lnTo>
                  <a:pt x="1703009" y="302570"/>
                </a:lnTo>
                <a:lnTo>
                  <a:pt x="1567693" y="301063"/>
                </a:lnTo>
                <a:lnTo>
                  <a:pt x="1432543" y="297523"/>
                </a:lnTo>
                <a:lnTo>
                  <a:pt x="1297969" y="294345"/>
                </a:lnTo>
                <a:lnTo>
                  <a:pt x="1164703" y="290015"/>
                </a:lnTo>
                <a:lnTo>
                  <a:pt x="1032796" y="283907"/>
                </a:lnTo>
                <a:lnTo>
                  <a:pt x="900940" y="277172"/>
                </a:lnTo>
                <a:lnTo>
                  <a:pt x="770303" y="270380"/>
                </a:lnTo>
                <a:lnTo>
                  <a:pt x="641641" y="261702"/>
                </a:lnTo>
                <a:lnTo>
                  <a:pt x="512966" y="253180"/>
                </a:lnTo>
                <a:lnTo>
                  <a:pt x="386177" y="243867"/>
                </a:lnTo>
                <a:lnTo>
                  <a:pt x="260746" y="232775"/>
                </a:lnTo>
                <a:lnTo>
                  <a:pt x="136447" y="222719"/>
                </a:lnTo>
                <a:lnTo>
                  <a:pt x="13506" y="210885"/>
                </a:lnTo>
                <a:lnTo>
                  <a:pt x="0" y="209475"/>
                </a:lnTo>
                <a:lnTo>
                  <a:pt x="40844" y="212313"/>
                </a:lnTo>
                <a:lnTo>
                  <a:pt x="132211" y="216946"/>
                </a:lnTo>
                <a:lnTo>
                  <a:pt x="225585" y="221811"/>
                </a:lnTo>
                <a:lnTo>
                  <a:pt x="320298" y="226444"/>
                </a:lnTo>
                <a:lnTo>
                  <a:pt x="415680" y="229340"/>
                </a:lnTo>
                <a:lnTo>
                  <a:pt x="512735" y="232120"/>
                </a:lnTo>
                <a:lnTo>
                  <a:pt x="611464" y="235015"/>
                </a:lnTo>
                <a:lnTo>
                  <a:pt x="711532" y="236985"/>
                </a:lnTo>
                <a:lnTo>
                  <a:pt x="812604" y="236985"/>
                </a:lnTo>
                <a:lnTo>
                  <a:pt x="915014" y="237795"/>
                </a:lnTo>
                <a:lnTo>
                  <a:pt x="1018428" y="236985"/>
                </a:lnTo>
                <a:lnTo>
                  <a:pt x="1122847" y="235015"/>
                </a:lnTo>
                <a:lnTo>
                  <a:pt x="1227600" y="233162"/>
                </a:lnTo>
                <a:lnTo>
                  <a:pt x="1333692" y="229340"/>
                </a:lnTo>
                <a:lnTo>
                  <a:pt x="1441122" y="225634"/>
                </a:lnTo>
                <a:lnTo>
                  <a:pt x="1547883" y="220769"/>
                </a:lnTo>
                <a:lnTo>
                  <a:pt x="1655983" y="214282"/>
                </a:lnTo>
                <a:lnTo>
                  <a:pt x="1765421" y="206638"/>
                </a:lnTo>
                <a:lnTo>
                  <a:pt x="1874860" y="199108"/>
                </a:lnTo>
                <a:lnTo>
                  <a:pt x="1984299" y="189495"/>
                </a:lnTo>
                <a:lnTo>
                  <a:pt x="2095745" y="178144"/>
                </a:lnTo>
                <a:lnTo>
                  <a:pt x="2205184" y="166793"/>
                </a:lnTo>
                <a:lnTo>
                  <a:pt x="2316631" y="153472"/>
                </a:lnTo>
                <a:lnTo>
                  <a:pt x="2429081" y="139226"/>
                </a:lnTo>
                <a:lnTo>
                  <a:pt x="2539523" y="124052"/>
                </a:lnTo>
                <a:lnTo>
                  <a:pt x="2651305" y="106215"/>
                </a:lnTo>
                <a:lnTo>
                  <a:pt x="2763086" y="87219"/>
                </a:lnTo>
                <a:lnTo>
                  <a:pt x="2874867" y="68339"/>
                </a:lnTo>
                <a:lnTo>
                  <a:pt x="2986314" y="46331"/>
                </a:lnTo>
                <a:lnTo>
                  <a:pt x="3097760" y="23629"/>
                </a:lnTo>
                <a:lnTo>
                  <a:pt x="3209207" y="0"/>
                </a:lnTo>
                <a:cubicBezTo>
                  <a:pt x="3198832" y="386055"/>
                  <a:pt x="3205525" y="226792"/>
                  <a:pt x="3195151" y="612847"/>
                </a:cubicBezTo>
                <a:close/>
              </a:path>
            </a:pathLst>
          </a:custGeom>
          <a:solidFill>
            <a:schemeClr val="bg1">
              <a:alpha val="20000"/>
            </a:schemeClr>
          </a:solidFill>
          <a:ln>
            <a:noFill/>
          </a:ln>
        </p:spPr>
        <p:txBody>
          <a:bodyPr wrap="square">
            <a:noAutofit/>
          </a:bodyPr>
          <a:lstStyle/>
          <a:p>
            <a:endParaRPr lang="en-US" dirty="0"/>
          </a:p>
        </p:txBody>
      </p:sp>
      <p:sp>
        <p:nvSpPr>
          <p:cNvPr id="2" name="Title 1">
            <a:extLst>
              <a:ext uri="{FF2B5EF4-FFF2-40B4-BE49-F238E27FC236}">
                <a16:creationId xmlns:a16="http://schemas.microsoft.com/office/drawing/2014/main" id="{EF2573AF-134E-4300-A616-18AEB43477AB}"/>
              </a:ext>
            </a:extLst>
          </p:cNvPr>
          <p:cNvSpPr>
            <a:spLocks noGrp="1"/>
          </p:cNvSpPr>
          <p:nvPr>
            <p:ph type="title"/>
          </p:nvPr>
        </p:nvSpPr>
        <p:spPr>
          <a:xfrm>
            <a:off x="1154955" y="973667"/>
            <a:ext cx="2942210" cy="4833745"/>
          </a:xfrm>
        </p:spPr>
        <p:txBody>
          <a:bodyPr>
            <a:normAutofit/>
          </a:bodyPr>
          <a:lstStyle/>
          <a:p>
            <a:r>
              <a:rPr lang="en-GB" b="1" dirty="0">
                <a:solidFill>
                  <a:srgbClr val="EBEBEB"/>
                </a:solidFill>
              </a:rPr>
              <a:t>Challenges perceived, arising and identified</a:t>
            </a:r>
          </a:p>
        </p:txBody>
      </p:sp>
      <p:graphicFrame>
        <p:nvGraphicFramePr>
          <p:cNvPr id="5" name="Content Placeholder 2">
            <a:extLst>
              <a:ext uri="{FF2B5EF4-FFF2-40B4-BE49-F238E27FC236}">
                <a16:creationId xmlns:a16="http://schemas.microsoft.com/office/drawing/2014/main" id="{E54F8A6A-89B3-46F9-935A-447123E75C7D}"/>
              </a:ext>
            </a:extLst>
          </p:cNvPr>
          <p:cNvGraphicFramePr>
            <a:graphicFrameLocks noGrp="1"/>
          </p:cNvGraphicFramePr>
          <p:nvPr>
            <p:ph idx="1"/>
            <p:extLst>
              <p:ext uri="{D42A27DB-BD31-4B8C-83A1-F6EECF244321}">
                <p14:modId xmlns:p14="http://schemas.microsoft.com/office/powerpoint/2010/main" val="563322085"/>
              </p:ext>
            </p:extLst>
          </p:nvPr>
        </p:nvGraphicFramePr>
        <p:xfrm>
          <a:off x="5181644" y="643468"/>
          <a:ext cx="6403931" cy="54112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14985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40919-F487-49BA-99C4-DEB6C3DA53A4}"/>
              </a:ext>
            </a:extLst>
          </p:cNvPr>
          <p:cNvSpPr>
            <a:spLocks noGrp="1"/>
          </p:cNvSpPr>
          <p:nvPr>
            <p:ph type="title"/>
          </p:nvPr>
        </p:nvSpPr>
        <p:spPr/>
        <p:txBody>
          <a:bodyPr/>
          <a:lstStyle/>
          <a:p>
            <a:pPr algn="ctr"/>
            <a:r>
              <a:rPr lang="en-GB" sz="2800" dirty="0"/>
              <a:t>Pupil Wellbeing – Positive Mental Health and Emotional Well Being – Heightened Risks for particular groups</a:t>
            </a:r>
          </a:p>
        </p:txBody>
      </p:sp>
      <p:sp>
        <p:nvSpPr>
          <p:cNvPr id="3" name="Content Placeholder 2">
            <a:extLst>
              <a:ext uri="{FF2B5EF4-FFF2-40B4-BE49-F238E27FC236}">
                <a16:creationId xmlns:a16="http://schemas.microsoft.com/office/drawing/2014/main" id="{17FCC1EA-9BF4-4136-B895-92A521F7435D}"/>
              </a:ext>
            </a:extLst>
          </p:cNvPr>
          <p:cNvSpPr>
            <a:spLocks noGrp="1"/>
          </p:cNvSpPr>
          <p:nvPr>
            <p:ph idx="1"/>
          </p:nvPr>
        </p:nvSpPr>
        <p:spPr>
          <a:xfrm>
            <a:off x="508001" y="2585155"/>
            <a:ext cx="11153422" cy="3984977"/>
          </a:xfrm>
        </p:spPr>
        <p:txBody>
          <a:bodyPr>
            <a:normAutofit/>
          </a:bodyPr>
          <a:lstStyle/>
          <a:p>
            <a:r>
              <a:rPr lang="en-GB" sz="2000" dirty="0"/>
              <a:t>Individual children and young people who have: </a:t>
            </a:r>
          </a:p>
          <a:p>
            <a:pPr marL="0" indent="0">
              <a:buNone/>
            </a:pPr>
            <a:r>
              <a:rPr lang="en-GB" sz="2000" dirty="0"/>
              <a:t>	 - found the long period at home hard to manage </a:t>
            </a:r>
          </a:p>
          <a:p>
            <a:pPr marL="0" indent="0">
              <a:buNone/>
            </a:pPr>
            <a:r>
              <a:rPr lang="en-GB" sz="2000" dirty="0"/>
              <a:t>	- difficulties with home learning – lack of materials, technology, environs </a:t>
            </a:r>
          </a:p>
          <a:p>
            <a:pPr marL="0" indent="0">
              <a:buNone/>
            </a:pPr>
            <a:r>
              <a:rPr lang="en-GB" sz="2000" dirty="0"/>
              <a:t>	- missed the routine of schools, friends, support in school </a:t>
            </a:r>
          </a:p>
          <a:p>
            <a:pPr marL="0" indent="0">
              <a:buNone/>
            </a:pPr>
            <a:r>
              <a:rPr lang="en-GB" sz="2000" dirty="0"/>
              <a:t>	- stressed and strained home environment/relationships – “Pressure cooker families”</a:t>
            </a:r>
          </a:p>
          <a:p>
            <a:pPr marL="0" indent="0">
              <a:buNone/>
            </a:pPr>
            <a:r>
              <a:rPr lang="en-GB" sz="2000" dirty="0"/>
              <a:t>	- the dread of going to school - “the happier at home” </a:t>
            </a:r>
          </a:p>
          <a:p>
            <a:pPr marL="0" indent="0">
              <a:buNone/>
            </a:pPr>
            <a:r>
              <a:rPr lang="en-GB" sz="2000" dirty="0"/>
              <a:t>	- do not want school to return to normal – “</a:t>
            </a:r>
            <a:r>
              <a:rPr lang="en-GB" sz="2000"/>
              <a:t>The re-engaged</a:t>
            </a:r>
            <a:endParaRPr lang="en-GB" sz="2000" dirty="0"/>
          </a:p>
          <a:p>
            <a:pPr marL="0" indent="0">
              <a:buNone/>
            </a:pPr>
            <a:r>
              <a:rPr lang="en-GB" sz="2000" dirty="0"/>
              <a:t>	- the “hidden victims”</a:t>
            </a:r>
          </a:p>
          <a:p>
            <a:pPr marL="0" indent="0">
              <a:buNone/>
            </a:pPr>
            <a:endParaRPr lang="en-GB" sz="2400" dirty="0"/>
          </a:p>
          <a:p>
            <a:pPr marL="0" indent="0">
              <a:buNone/>
            </a:pPr>
            <a:endParaRPr lang="en-GB" sz="2400" dirty="0"/>
          </a:p>
          <a:p>
            <a:endParaRPr lang="en-GB" sz="2400" dirty="0"/>
          </a:p>
          <a:p>
            <a:endParaRPr lang="en-GB" sz="2400" dirty="0"/>
          </a:p>
          <a:p>
            <a:endParaRPr lang="en-GB" sz="2400" dirty="0"/>
          </a:p>
          <a:p>
            <a:endParaRPr lang="en-GB" dirty="0"/>
          </a:p>
        </p:txBody>
      </p:sp>
    </p:spTree>
    <p:extLst>
      <p:ext uri="{BB962C8B-B14F-4D97-AF65-F5344CB8AC3E}">
        <p14:creationId xmlns:p14="http://schemas.microsoft.com/office/powerpoint/2010/main" val="3349872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BCB92-44B6-4E45-BC39-A8C947B9EB94}"/>
              </a:ext>
            </a:extLst>
          </p:cNvPr>
          <p:cNvSpPr>
            <a:spLocks noGrp="1"/>
          </p:cNvSpPr>
          <p:nvPr>
            <p:ph type="title"/>
          </p:nvPr>
        </p:nvSpPr>
        <p:spPr/>
        <p:txBody>
          <a:bodyPr/>
          <a:lstStyle/>
          <a:p>
            <a:pPr algn="ctr"/>
            <a:r>
              <a:rPr lang="en-GB" dirty="0"/>
              <a:t>“Pressure Cooker Families”</a:t>
            </a:r>
          </a:p>
        </p:txBody>
      </p:sp>
      <p:sp>
        <p:nvSpPr>
          <p:cNvPr id="3" name="Content Placeholder 2">
            <a:extLst>
              <a:ext uri="{FF2B5EF4-FFF2-40B4-BE49-F238E27FC236}">
                <a16:creationId xmlns:a16="http://schemas.microsoft.com/office/drawing/2014/main" id="{87AEF4F3-A80F-46B6-A14F-0184D75D6E01}"/>
              </a:ext>
            </a:extLst>
          </p:cNvPr>
          <p:cNvSpPr>
            <a:spLocks noGrp="1"/>
          </p:cNvSpPr>
          <p:nvPr>
            <p:ph idx="1"/>
          </p:nvPr>
        </p:nvSpPr>
        <p:spPr>
          <a:xfrm>
            <a:off x="564444" y="2415822"/>
            <a:ext cx="11074400" cy="3603978"/>
          </a:xfrm>
        </p:spPr>
        <p:txBody>
          <a:bodyPr>
            <a:normAutofit/>
          </a:bodyPr>
          <a:lstStyle/>
          <a:p>
            <a:r>
              <a:rPr lang="en-GB" sz="2200" b="1" dirty="0"/>
              <a:t>Two examples amongst so many </a:t>
            </a:r>
          </a:p>
          <a:p>
            <a:r>
              <a:rPr lang="en-GB" dirty="0"/>
              <a:t>“Before </a:t>
            </a:r>
            <a:r>
              <a:rPr lang="en-GB" dirty="0" err="1"/>
              <a:t>covid</a:t>
            </a:r>
            <a:r>
              <a:rPr lang="en-GB" dirty="0"/>
              <a:t>, my three children and I had structure.   We would wake up in the morning, they would go to school and do their thing and I would do mine.   We had joy.”</a:t>
            </a:r>
          </a:p>
          <a:p>
            <a:endParaRPr lang="en-GB" dirty="0"/>
          </a:p>
          <a:p>
            <a:r>
              <a:rPr lang="en-GB" dirty="0"/>
              <a:t>“It’s been hard my son is seven and autistic.   His routine has been cut away and he has become aggressive.   The younger ones copy.   I’m normally calm but its been chaos.    It’s the financial impact, trying to keep everyone fed and occupied in a tiny flat.   Kids crying.   I’m told I’m a wonderful mum, but I was snapping and shouting.   I started to buy rum every day to flood out my emotions and I’m not a drinker.   I felt I’d become horrible”</a:t>
            </a:r>
          </a:p>
        </p:txBody>
      </p:sp>
    </p:spTree>
    <p:extLst>
      <p:ext uri="{BB962C8B-B14F-4D97-AF65-F5344CB8AC3E}">
        <p14:creationId xmlns:p14="http://schemas.microsoft.com/office/powerpoint/2010/main" val="4058971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DEDD0-914E-4ED9-9FC4-2DD8DF9A96BD}"/>
              </a:ext>
            </a:extLst>
          </p:cNvPr>
          <p:cNvSpPr>
            <a:spLocks noGrp="1"/>
          </p:cNvSpPr>
          <p:nvPr>
            <p:ph type="title"/>
          </p:nvPr>
        </p:nvSpPr>
        <p:spPr/>
        <p:txBody>
          <a:bodyPr/>
          <a:lstStyle/>
          <a:p>
            <a:pPr algn="ctr"/>
            <a:r>
              <a:rPr lang="en-GB" sz="2800" dirty="0"/>
              <a:t>Pupil Wellbeing – Positive Mental Health and Emotional Well Being – Potential and Heightened Risks and Consequences</a:t>
            </a:r>
          </a:p>
        </p:txBody>
      </p:sp>
      <p:sp>
        <p:nvSpPr>
          <p:cNvPr id="3" name="Content Placeholder 2">
            <a:extLst>
              <a:ext uri="{FF2B5EF4-FFF2-40B4-BE49-F238E27FC236}">
                <a16:creationId xmlns:a16="http://schemas.microsoft.com/office/drawing/2014/main" id="{91297F30-7A34-4B9D-8C9C-F4F1B3706870}"/>
              </a:ext>
            </a:extLst>
          </p:cNvPr>
          <p:cNvSpPr>
            <a:spLocks noGrp="1"/>
          </p:cNvSpPr>
          <p:nvPr>
            <p:ph idx="1"/>
          </p:nvPr>
        </p:nvSpPr>
        <p:spPr>
          <a:xfrm>
            <a:off x="496711" y="2483556"/>
            <a:ext cx="11164711" cy="3536244"/>
          </a:xfrm>
        </p:spPr>
        <p:txBody>
          <a:bodyPr>
            <a:normAutofit fontScale="92500" lnSpcReduction="20000"/>
          </a:bodyPr>
          <a:lstStyle/>
          <a:p>
            <a:r>
              <a:rPr lang="en-GB" dirty="0"/>
              <a:t>Child Welfare within the family - incidences of emotional and physical abuse increased.   Police, NGOs, Charities and A&amp;E have seen considerable increase but schools far less than normal.    Overall level of activity greater   </a:t>
            </a:r>
          </a:p>
          <a:p>
            <a:r>
              <a:rPr lang="en-GB" dirty="0"/>
              <a:t>Ability to reach children in need of support – “Hidden victims” – access to home has become more difficult</a:t>
            </a:r>
          </a:p>
          <a:p>
            <a:r>
              <a:rPr lang="en-GB" dirty="0"/>
              <a:t>Those who make safeguarding disclosures once back in school – are social care resources sufficient</a:t>
            </a:r>
          </a:p>
          <a:p>
            <a:pPr lvl="0"/>
            <a:r>
              <a:rPr lang="en-GB" dirty="0"/>
              <a:t>Domestic abuse and violence – reporting has increased – affect on C&amp;YP – are resources sufficient to cope</a:t>
            </a:r>
          </a:p>
          <a:p>
            <a:pPr lvl="0"/>
            <a:r>
              <a:rPr lang="en-GB" dirty="0"/>
              <a:t>Will non-attendance/school avoidance increase?</a:t>
            </a:r>
            <a:endParaRPr lang="en-US" dirty="0"/>
          </a:p>
          <a:p>
            <a:pPr lvl="0"/>
            <a:r>
              <a:rPr lang="en-GB" dirty="0"/>
              <a:t>Will year 10 and 11 dropout rates increase, and NEET rise again significantly?</a:t>
            </a:r>
            <a:endParaRPr lang="en-US" dirty="0"/>
          </a:p>
          <a:p>
            <a:pPr lvl="0"/>
            <a:r>
              <a:rPr lang="en-GB" dirty="0"/>
              <a:t>Will parents be fined?</a:t>
            </a:r>
            <a:endParaRPr lang="en-US" dirty="0"/>
          </a:p>
          <a:p>
            <a:pPr lvl="0"/>
            <a:r>
              <a:rPr lang="en-GB" dirty="0"/>
              <a:t>Will exclusion be first course of action?  </a:t>
            </a:r>
          </a:p>
          <a:p>
            <a:endParaRPr lang="en-GB" dirty="0"/>
          </a:p>
          <a:p>
            <a:endParaRPr lang="en-GB" dirty="0"/>
          </a:p>
        </p:txBody>
      </p:sp>
    </p:spTree>
    <p:extLst>
      <p:ext uri="{BB962C8B-B14F-4D97-AF65-F5344CB8AC3E}">
        <p14:creationId xmlns:p14="http://schemas.microsoft.com/office/powerpoint/2010/main" val="4156619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79981-44FB-4FEB-AC54-0863F0E5B309}"/>
              </a:ext>
            </a:extLst>
          </p:cNvPr>
          <p:cNvSpPr>
            <a:spLocks noGrp="1"/>
          </p:cNvSpPr>
          <p:nvPr>
            <p:ph type="title"/>
          </p:nvPr>
        </p:nvSpPr>
        <p:spPr/>
        <p:txBody>
          <a:bodyPr/>
          <a:lstStyle/>
          <a:p>
            <a:pPr algn="ctr"/>
            <a:r>
              <a:rPr lang="en-GB" sz="2800" b="1" dirty="0">
                <a:solidFill>
                  <a:srgbClr val="EBEBEB"/>
                </a:solidFill>
              </a:rPr>
              <a:t>Pupil Wellbeing – Positive Mental Health and Emotional Well Being – Risk mitigation</a:t>
            </a:r>
            <a:endParaRPr lang="en-GB" sz="2800" dirty="0"/>
          </a:p>
        </p:txBody>
      </p:sp>
      <p:sp>
        <p:nvSpPr>
          <p:cNvPr id="3" name="Content Placeholder 2">
            <a:extLst>
              <a:ext uri="{FF2B5EF4-FFF2-40B4-BE49-F238E27FC236}">
                <a16:creationId xmlns:a16="http://schemas.microsoft.com/office/drawing/2014/main" id="{BE093B21-66F8-424B-B818-7D96D65B31A8}"/>
              </a:ext>
            </a:extLst>
          </p:cNvPr>
          <p:cNvSpPr>
            <a:spLocks noGrp="1"/>
          </p:cNvSpPr>
          <p:nvPr>
            <p:ph idx="1"/>
          </p:nvPr>
        </p:nvSpPr>
        <p:spPr/>
        <p:txBody>
          <a:bodyPr>
            <a:normAutofit lnSpcReduction="10000"/>
          </a:bodyPr>
          <a:lstStyle/>
          <a:p>
            <a:r>
              <a:rPr lang="en-GB" dirty="0"/>
              <a:t>Bereavements – counselling and support for both pupils and staff</a:t>
            </a:r>
          </a:p>
          <a:p>
            <a:r>
              <a:rPr lang="en-GB" dirty="0"/>
              <a:t>Those who have had increased/new caring responsibilities – shielding/isolation – identification, communication and support</a:t>
            </a:r>
          </a:p>
          <a:p>
            <a:r>
              <a:rPr lang="en-GB" dirty="0"/>
              <a:t>Emotionally Based School Avoidance – identify, sensitively engage, early assistance</a:t>
            </a:r>
          </a:p>
          <a:p>
            <a:r>
              <a:rPr lang="en-GB" dirty="0"/>
              <a:t>Falling Behind avoiding identification – tailored packages of support</a:t>
            </a:r>
          </a:p>
          <a:p>
            <a:r>
              <a:rPr lang="en-GB" dirty="0"/>
              <a:t>Support outside the home – charities, LA, Health – provision on a cross sectoral basis</a:t>
            </a:r>
          </a:p>
          <a:p>
            <a:r>
              <a:rPr lang="en-GB" dirty="0"/>
              <a:t>Early Help offer for schools including therapeutic audits</a:t>
            </a:r>
          </a:p>
          <a:p>
            <a:r>
              <a:rPr lang="en-GB" dirty="0"/>
              <a:t>Governor/GB MH Toolkit </a:t>
            </a:r>
          </a:p>
          <a:p>
            <a:endParaRPr lang="en-GB" dirty="0"/>
          </a:p>
          <a:p>
            <a:endParaRPr lang="en-GB" dirty="0"/>
          </a:p>
          <a:p>
            <a:endParaRPr lang="en-GB" dirty="0"/>
          </a:p>
        </p:txBody>
      </p:sp>
    </p:spTree>
    <p:extLst>
      <p:ext uri="{BB962C8B-B14F-4D97-AF65-F5344CB8AC3E}">
        <p14:creationId xmlns:p14="http://schemas.microsoft.com/office/powerpoint/2010/main" val="3708154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653D4-30A9-452F-BB34-98FD33420CC0}"/>
              </a:ext>
            </a:extLst>
          </p:cNvPr>
          <p:cNvSpPr>
            <a:spLocks noGrp="1"/>
          </p:cNvSpPr>
          <p:nvPr>
            <p:ph type="title"/>
          </p:nvPr>
        </p:nvSpPr>
        <p:spPr/>
        <p:txBody>
          <a:bodyPr/>
          <a:lstStyle/>
          <a:p>
            <a:pPr algn="ctr"/>
            <a:r>
              <a:rPr lang="en-GB" dirty="0"/>
              <a:t>Restoring A stable environment</a:t>
            </a:r>
          </a:p>
        </p:txBody>
      </p:sp>
      <p:sp>
        <p:nvSpPr>
          <p:cNvPr id="3" name="Content Placeholder 2">
            <a:extLst>
              <a:ext uri="{FF2B5EF4-FFF2-40B4-BE49-F238E27FC236}">
                <a16:creationId xmlns:a16="http://schemas.microsoft.com/office/drawing/2014/main" id="{E7DC5164-00F5-4B8D-9E4E-1F5F9E876746}"/>
              </a:ext>
            </a:extLst>
          </p:cNvPr>
          <p:cNvSpPr>
            <a:spLocks noGrp="1"/>
          </p:cNvSpPr>
          <p:nvPr>
            <p:ph idx="1"/>
          </p:nvPr>
        </p:nvSpPr>
        <p:spPr>
          <a:xfrm>
            <a:off x="620889" y="2603500"/>
            <a:ext cx="11130843" cy="3416300"/>
          </a:xfrm>
        </p:spPr>
        <p:txBody>
          <a:bodyPr>
            <a:normAutofit fontScale="92500" lnSpcReduction="20000"/>
          </a:bodyPr>
          <a:lstStyle/>
          <a:p>
            <a:r>
              <a:rPr lang="en-GB" dirty="0"/>
              <a:t>(Re)integration and re-engagement, safe, well planned and carefully managed packages</a:t>
            </a:r>
          </a:p>
          <a:p>
            <a:r>
              <a:rPr lang="en-GB" dirty="0"/>
              <a:t>Access to learning – flexible, staged and blended approach</a:t>
            </a:r>
          </a:p>
          <a:p>
            <a:r>
              <a:rPr lang="en-GB" dirty="0"/>
              <a:t>Importance of communication with C&amp;YP, parents, staff and communities</a:t>
            </a:r>
          </a:p>
          <a:p>
            <a:r>
              <a:rPr lang="en-GB" dirty="0"/>
              <a:t>The need for multi-agency working and contextual safeguarding</a:t>
            </a:r>
          </a:p>
          <a:p>
            <a:r>
              <a:rPr lang="en-GB" dirty="0"/>
              <a:t>Parent and Carer Support</a:t>
            </a:r>
          </a:p>
          <a:p>
            <a:r>
              <a:rPr lang="en-GB" dirty="0"/>
              <a:t>Prepare the school community</a:t>
            </a:r>
          </a:p>
          <a:p>
            <a:r>
              <a:rPr lang="en-GB" dirty="0"/>
              <a:t>Flexibility and new ways of working</a:t>
            </a:r>
          </a:p>
          <a:p>
            <a:r>
              <a:rPr lang="en-GB" dirty="0"/>
              <a:t>Every school assigned a child mental health counsellor</a:t>
            </a:r>
          </a:p>
          <a:p>
            <a:r>
              <a:rPr lang="en-GB" dirty="0"/>
              <a:t>Alternatives such as adopting restorative practices around consequences</a:t>
            </a:r>
          </a:p>
          <a:p>
            <a:r>
              <a:rPr lang="en-GB" dirty="0"/>
              <a:t>Social and emotional skills to become an integral part of lessons</a:t>
            </a:r>
          </a:p>
        </p:txBody>
      </p:sp>
    </p:spTree>
    <p:extLst>
      <p:ext uri="{BB962C8B-B14F-4D97-AF65-F5344CB8AC3E}">
        <p14:creationId xmlns:p14="http://schemas.microsoft.com/office/powerpoint/2010/main" val="3575219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5C226-D9EA-4910-B9D8-B16DBBE910A4}"/>
              </a:ext>
            </a:extLst>
          </p:cNvPr>
          <p:cNvSpPr>
            <a:spLocks noGrp="1"/>
          </p:cNvSpPr>
          <p:nvPr>
            <p:ph type="title"/>
          </p:nvPr>
        </p:nvSpPr>
        <p:spPr>
          <a:xfrm>
            <a:off x="838200" y="331259"/>
            <a:ext cx="10515600" cy="1325563"/>
          </a:xfrm>
        </p:spPr>
        <p:txBody>
          <a:bodyPr/>
          <a:lstStyle/>
          <a:p>
            <a:pPr algn="ctr"/>
            <a:r>
              <a:rPr lang="en-GB" dirty="0"/>
              <a:t>Well Being of the whole school and wider community </a:t>
            </a:r>
          </a:p>
        </p:txBody>
      </p:sp>
      <p:sp>
        <p:nvSpPr>
          <p:cNvPr id="3" name="Content Placeholder 2">
            <a:extLst>
              <a:ext uri="{FF2B5EF4-FFF2-40B4-BE49-F238E27FC236}">
                <a16:creationId xmlns:a16="http://schemas.microsoft.com/office/drawing/2014/main" id="{D250ACCE-E0B2-4EFC-BE99-E77B6B98DB65}"/>
              </a:ext>
            </a:extLst>
          </p:cNvPr>
          <p:cNvSpPr>
            <a:spLocks noGrp="1"/>
          </p:cNvSpPr>
          <p:nvPr>
            <p:ph idx="1"/>
          </p:nvPr>
        </p:nvSpPr>
        <p:spPr>
          <a:xfrm>
            <a:off x="530579" y="2524478"/>
            <a:ext cx="11086924" cy="3469922"/>
          </a:xfrm>
        </p:spPr>
        <p:txBody>
          <a:bodyPr>
            <a:normAutofit fontScale="92500" lnSpcReduction="10000"/>
          </a:bodyPr>
          <a:lstStyle/>
          <a:p>
            <a:r>
              <a:rPr lang="en-GB" dirty="0"/>
              <a:t>Not a one size fits all approach – diversity and cultural challenges, levels of vulnerability especially around SEND, level of interaction staff to C&amp;YP &amp; families</a:t>
            </a:r>
          </a:p>
          <a:p>
            <a:r>
              <a:rPr lang="en-GB" dirty="0"/>
              <a:t>Bespoke  and continuing  risk assessment to build confidence and structure</a:t>
            </a:r>
          </a:p>
          <a:p>
            <a:r>
              <a:rPr lang="en-GB" dirty="0"/>
              <a:t>Changed routines will be necessary but link to resilience building and parental collaboration</a:t>
            </a:r>
          </a:p>
          <a:p>
            <a:r>
              <a:rPr lang="en-GB" dirty="0"/>
              <a:t>Schools being actively welcoming i.e. reconnecting with families</a:t>
            </a:r>
          </a:p>
          <a:p>
            <a:r>
              <a:rPr lang="en-GB" dirty="0"/>
              <a:t>Encourage parents to raise concerns and allow them to suggest ideas</a:t>
            </a:r>
          </a:p>
          <a:p>
            <a:r>
              <a:rPr lang="en-GB" dirty="0"/>
              <a:t>Communicate regularly with all staff, parents and the C&amp;YP</a:t>
            </a:r>
          </a:p>
          <a:p>
            <a:r>
              <a:rPr lang="en-GB" dirty="0"/>
              <a:t>Not a top down approach but seeing all staff as part of the rebuilding.</a:t>
            </a:r>
          </a:p>
          <a:p>
            <a:r>
              <a:rPr lang="en-GB" dirty="0"/>
              <a:t>Governors and Governing Boards acting conduits and sounding boards given their legal duties</a:t>
            </a:r>
          </a:p>
          <a:p>
            <a:r>
              <a:rPr lang="en-GB" dirty="0"/>
              <a:t>Multi agency support</a:t>
            </a:r>
          </a:p>
        </p:txBody>
      </p:sp>
    </p:spTree>
    <p:extLst>
      <p:ext uri="{BB962C8B-B14F-4D97-AF65-F5344CB8AC3E}">
        <p14:creationId xmlns:p14="http://schemas.microsoft.com/office/powerpoint/2010/main" val="21275909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3245</TotalTime>
  <Words>1041</Words>
  <Application>Microsoft Office PowerPoint</Application>
  <PresentationFormat>Widescreen</PresentationFormat>
  <Paragraphs>90</Paragraphs>
  <Slides>10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Times New Roman</vt:lpstr>
      <vt:lpstr>Wingdings 3</vt:lpstr>
      <vt:lpstr>Ion Boardroom</vt:lpstr>
      <vt:lpstr> </vt:lpstr>
      <vt:lpstr>Key Messages and Themes </vt:lpstr>
      <vt:lpstr>Challenges perceived, arising and identified</vt:lpstr>
      <vt:lpstr>Pupil Wellbeing – Positive Mental Health and Emotional Well Being – Heightened Risks for particular groups</vt:lpstr>
      <vt:lpstr>“Pressure Cooker Families”</vt:lpstr>
      <vt:lpstr>Pupil Wellbeing – Positive Mental Health and Emotional Well Being – Potential and Heightened Risks and Consequences</vt:lpstr>
      <vt:lpstr>Pupil Wellbeing – Positive Mental Health and Emotional Well Being – Risk mitigation</vt:lpstr>
      <vt:lpstr>Restoring A stable environment</vt:lpstr>
      <vt:lpstr>Well Being of the whole school and wider community </vt:lpstr>
      <vt:lpstr>Pupil Wellbeing – Positive Mental Health and Emotional Well Being – 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Les Lawrence</dc:creator>
  <cp:lastModifiedBy>Les Lawrence</cp:lastModifiedBy>
  <cp:revision>27</cp:revision>
  <dcterms:created xsi:type="dcterms:W3CDTF">2020-06-30T09:50:22Z</dcterms:created>
  <dcterms:modified xsi:type="dcterms:W3CDTF">2020-07-07T08:08:18Z</dcterms:modified>
</cp:coreProperties>
</file>