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8"/>
  </p:notesMasterIdLst>
  <p:sldIdLst>
    <p:sldId id="268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082"/>
    <a:srgbClr val="4DBBE9"/>
    <a:srgbClr val="54A95A"/>
    <a:srgbClr val="125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3817" autoAdjust="0"/>
  </p:normalViewPr>
  <p:slideViewPr>
    <p:cSldViewPr snapToGrid="0">
      <p:cViewPr>
        <p:scale>
          <a:sx n="59" d="100"/>
          <a:sy n="59" d="100"/>
        </p:scale>
        <p:origin x="87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28F9B-6E6B-458A-8664-17DA1A17B860}" type="datetimeFigureOut">
              <a:rPr lang="en-GB" smtClean="0"/>
              <a:t>24/01/2020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00307-90F4-4765-8556-114C19326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4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presentation is free to use and reproduce for professionals presenting about the identification of Intellectual Disabilities. It is designed to supplement the use of the IDID A2H© framework. www.acamh.org It remains the intellectual property of Dr Mark Lovell. Any reproduction or use for commercial purposes will require permission. Please contact Mark.Lovell@NHS.net</a:t>
            </a:r>
          </a:p>
          <a:p>
            <a:endParaRPr lang="en-GB" dirty="0"/>
          </a:p>
          <a:p>
            <a:r>
              <a:rPr lang="en-GB" dirty="0"/>
              <a:t>For additional content to supplement the slides, please refer to the IDID A2H©  for detail. </a:t>
            </a:r>
          </a:p>
          <a:p>
            <a:endParaRPr lang="en-GB" dirty="0"/>
          </a:p>
          <a:p>
            <a:r>
              <a:rPr lang="en-GB" dirty="0"/>
              <a:t>Add presenter details to this slide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00307-90F4-4765-8556-114C193261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75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presenter details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00307-90F4-4765-8556-114C193261E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7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presenter details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00307-90F4-4765-8556-114C193261E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63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8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9F2D6E-3B09-4FC9-AFB3-1973A0BF6F32}"/>
              </a:ext>
            </a:extLst>
          </p:cNvPr>
          <p:cNvSpPr txBox="1">
            <a:spLocks/>
          </p:cNvSpPr>
          <p:nvPr userDrawn="1"/>
        </p:nvSpPr>
        <p:spPr>
          <a:xfrm>
            <a:off x="514070" y="1549941"/>
            <a:ext cx="6379601" cy="71558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125082"/>
                </a:solidFill>
              </a:rPr>
              <a:t>Objectives</a:t>
            </a:r>
            <a:endParaRPr lang="en-GB" sz="4500" b="1" dirty="0">
              <a:solidFill>
                <a:srgbClr val="12508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31766D-C5D9-4D4F-AA71-AA4F90A45FAF}"/>
              </a:ext>
            </a:extLst>
          </p:cNvPr>
          <p:cNvSpPr txBox="1">
            <a:spLocks/>
          </p:cNvSpPr>
          <p:nvPr userDrawn="1"/>
        </p:nvSpPr>
        <p:spPr>
          <a:xfrm>
            <a:off x="514070" y="2473270"/>
            <a:ext cx="6379601" cy="38318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100" b="0" dirty="0">
                <a:solidFill>
                  <a:schemeClr val="tx1"/>
                </a:solidFill>
              </a:rPr>
              <a:t>Body copy</a:t>
            </a:r>
            <a:endParaRPr lang="en-GB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6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9F2D6E-3B09-4FC9-AFB3-1973A0BF6F32}"/>
              </a:ext>
            </a:extLst>
          </p:cNvPr>
          <p:cNvSpPr txBox="1">
            <a:spLocks/>
          </p:cNvSpPr>
          <p:nvPr userDrawn="1"/>
        </p:nvSpPr>
        <p:spPr>
          <a:xfrm>
            <a:off x="514070" y="1549941"/>
            <a:ext cx="6379601" cy="71558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125082"/>
                </a:solidFill>
              </a:rPr>
              <a:t>ACAMH Touchstones</a:t>
            </a:r>
            <a:endParaRPr lang="en-GB" sz="4500" b="1" dirty="0">
              <a:solidFill>
                <a:srgbClr val="12508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31766D-C5D9-4D4F-AA71-AA4F90A45FAF}"/>
              </a:ext>
            </a:extLst>
          </p:cNvPr>
          <p:cNvSpPr txBox="1">
            <a:spLocks/>
          </p:cNvSpPr>
          <p:nvPr userDrawn="1"/>
        </p:nvSpPr>
        <p:spPr>
          <a:xfrm>
            <a:off x="514070" y="2473270"/>
            <a:ext cx="6379601" cy="183742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tx1"/>
                </a:solidFill>
              </a:rPr>
              <a:t>Policy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tx1"/>
                </a:solidFill>
              </a:rPr>
              <a:t>Clinical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tx1"/>
                </a:solidFill>
              </a:rPr>
              <a:t>Schools-educational practice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tx1"/>
                </a:solidFill>
              </a:rPr>
              <a:t>Service development/delivery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b="0" dirty="0">
                <a:solidFill>
                  <a:schemeClr val="tx1"/>
                </a:solidFill>
              </a:rPr>
              <a:t>Gaps and recommendations for further science </a:t>
            </a:r>
          </a:p>
          <a:p>
            <a:endParaRPr lang="en-GB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9F2D6E-3B09-4FC9-AFB3-1973A0BF6F32}"/>
              </a:ext>
            </a:extLst>
          </p:cNvPr>
          <p:cNvSpPr txBox="1">
            <a:spLocks/>
          </p:cNvSpPr>
          <p:nvPr userDrawn="1"/>
        </p:nvSpPr>
        <p:spPr>
          <a:xfrm>
            <a:off x="514070" y="1549941"/>
            <a:ext cx="6379601" cy="71558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125082"/>
                </a:solidFill>
              </a:rPr>
              <a:t>Summary</a:t>
            </a:r>
            <a:endParaRPr lang="en-GB" sz="4500" b="1" dirty="0">
              <a:solidFill>
                <a:srgbClr val="12508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31766D-C5D9-4D4F-AA71-AA4F90A45FAF}"/>
              </a:ext>
            </a:extLst>
          </p:cNvPr>
          <p:cNvSpPr txBox="1">
            <a:spLocks/>
          </p:cNvSpPr>
          <p:nvPr userDrawn="1"/>
        </p:nvSpPr>
        <p:spPr>
          <a:xfrm>
            <a:off x="514070" y="2473271"/>
            <a:ext cx="6379601" cy="6740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100" b="0" dirty="0">
                <a:solidFill>
                  <a:schemeClr val="tx1"/>
                </a:solidFill>
              </a:rPr>
              <a:t>Body copy</a:t>
            </a:r>
          </a:p>
          <a:p>
            <a:endParaRPr lang="en-GB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9F2D6E-3B09-4FC9-AFB3-1973A0BF6F32}"/>
              </a:ext>
            </a:extLst>
          </p:cNvPr>
          <p:cNvSpPr txBox="1">
            <a:spLocks/>
          </p:cNvSpPr>
          <p:nvPr userDrawn="1"/>
        </p:nvSpPr>
        <p:spPr>
          <a:xfrm>
            <a:off x="514070" y="1549941"/>
            <a:ext cx="6379601" cy="71558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500" b="1" dirty="0">
                <a:solidFill>
                  <a:srgbClr val="125082"/>
                </a:solidFill>
              </a:rPr>
              <a:t>Questions</a:t>
            </a:r>
            <a:endParaRPr lang="en-GB" sz="4500" b="1" dirty="0">
              <a:solidFill>
                <a:srgbClr val="12508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31766D-C5D9-4D4F-AA71-AA4F90A45FAF}"/>
              </a:ext>
            </a:extLst>
          </p:cNvPr>
          <p:cNvSpPr txBox="1">
            <a:spLocks/>
          </p:cNvSpPr>
          <p:nvPr userDrawn="1"/>
        </p:nvSpPr>
        <p:spPr>
          <a:xfrm>
            <a:off x="514070" y="2473271"/>
            <a:ext cx="6379601" cy="6740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100" b="0">
                <a:solidFill>
                  <a:schemeClr val="tx1"/>
                </a:solidFill>
              </a:rPr>
              <a:t>Body copy</a:t>
            </a:r>
            <a:endParaRPr lang="en-GB" sz="2100" b="0" dirty="0">
              <a:solidFill>
                <a:schemeClr val="tx1"/>
              </a:solidFill>
            </a:endParaRPr>
          </a:p>
          <a:p>
            <a:endParaRPr lang="en-GB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0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74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27176E-058E-438D-8321-12C952AB98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0"/>
          <a:stretch/>
        </p:blipFill>
        <p:spPr>
          <a:xfrm>
            <a:off x="0" y="0"/>
            <a:ext cx="9144000" cy="2271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08" b="2069"/>
          <a:stretch/>
        </p:blipFill>
        <p:spPr>
          <a:xfrm rot="10800000">
            <a:off x="0" y="6291942"/>
            <a:ext cx="9144000" cy="56605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" y="6291943"/>
            <a:ext cx="9143999" cy="43205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25082"/>
                </a:solidFill>
                <a:latin typeface="Calluna Sans" panose="020000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600" b="1" i="0" dirty="0">
                <a:solidFill>
                  <a:schemeClr val="bg1"/>
                </a:solidFill>
                <a:latin typeface="+mn-lt"/>
              </a:rPr>
              <a:t>www.acamh.org  I  Twitter @</a:t>
            </a:r>
            <a:r>
              <a:rPr lang="en-US" sz="1600" b="1" i="0" dirty="0" err="1">
                <a:solidFill>
                  <a:schemeClr val="bg1"/>
                </a:solidFill>
                <a:latin typeface="+mn-lt"/>
              </a:rPr>
              <a:t>acamh</a:t>
            </a:r>
            <a:r>
              <a:rPr lang="en-US" sz="1600" b="1" i="0" dirty="0">
                <a:solidFill>
                  <a:schemeClr val="bg1"/>
                </a:solidFill>
                <a:latin typeface="+mn-lt"/>
              </a:rPr>
              <a:t>   @</a:t>
            </a:r>
            <a:r>
              <a:rPr lang="en-US" sz="1600" b="1" i="0" dirty="0" err="1">
                <a:solidFill>
                  <a:schemeClr val="bg1"/>
                </a:solidFill>
                <a:latin typeface="+mn-lt"/>
              </a:rPr>
              <a:t>TheJCPP</a:t>
            </a:r>
            <a:r>
              <a:rPr lang="en-US" sz="1600" b="1" i="0" dirty="0">
                <a:solidFill>
                  <a:schemeClr val="bg1"/>
                </a:solidFill>
                <a:latin typeface="+mn-lt"/>
              </a:rPr>
              <a:t>  @</a:t>
            </a:r>
            <a:r>
              <a:rPr lang="en-US" sz="1600" b="1" i="0" dirty="0" err="1">
                <a:solidFill>
                  <a:schemeClr val="bg1"/>
                </a:solidFill>
                <a:latin typeface="+mn-lt"/>
              </a:rPr>
              <a:t>TheCAMH</a:t>
            </a:r>
            <a:r>
              <a:rPr lang="en-US" sz="1600" b="1" i="0" dirty="0">
                <a:solidFill>
                  <a:schemeClr val="bg1"/>
                </a:solidFill>
                <a:latin typeface="+mn-lt"/>
              </a:rPr>
              <a:t>  I  </a:t>
            </a:r>
            <a:r>
              <a:rPr lang="en-US" sz="1600" b="1" i="0" dirty="0" err="1">
                <a:solidFill>
                  <a:schemeClr val="bg1"/>
                </a:solidFill>
                <a:latin typeface="+mn-lt"/>
              </a:rPr>
              <a:t>facebook</a:t>
            </a:r>
            <a:r>
              <a:rPr lang="en-US" sz="1600" b="1" i="0" dirty="0">
                <a:solidFill>
                  <a:schemeClr val="bg1"/>
                </a:solidFill>
                <a:latin typeface="+mn-lt"/>
              </a:rPr>
              <a:t> &amp; LinkedIn /</a:t>
            </a:r>
            <a:r>
              <a:rPr lang="en-US" sz="1600" b="1" i="0" dirty="0" err="1">
                <a:solidFill>
                  <a:schemeClr val="bg1"/>
                </a:solidFill>
                <a:latin typeface="+mn-lt"/>
              </a:rPr>
              <a:t>acamh</a:t>
            </a:r>
            <a:endParaRPr lang="en-GB" sz="1600" b="1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F15B30F-2ABC-495E-AB3B-C04A9CD5892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5" y="797298"/>
            <a:ext cx="252069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3" r:id="rId3"/>
    <p:sldLayoutId id="2147483674" r:id="rId4"/>
    <p:sldLayoutId id="214748367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50021" y="6256604"/>
            <a:ext cx="7665523" cy="43205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25082"/>
                </a:solidFill>
                <a:latin typeface="Calluna Sans" panose="02000000000000000000" pitchFamily="50" charset="0"/>
                <a:ea typeface="+mj-ea"/>
                <a:cs typeface="+mj-cs"/>
              </a:defRPr>
            </a:lvl1pPr>
          </a:lstStyle>
          <a:p>
            <a:pPr algn="r"/>
            <a:r>
              <a:rPr lang="en-US" sz="1200" b="1" i="0" dirty="0">
                <a:solidFill>
                  <a:schemeClr val="bg1"/>
                </a:solidFill>
                <a:latin typeface="+mn-lt"/>
              </a:rPr>
              <a:t>www.acamh.org</a:t>
            </a:r>
            <a:endParaRPr lang="en-GB" sz="1200" b="1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9976" y="2098342"/>
            <a:ext cx="7665523" cy="313470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125082"/>
                </a:solidFill>
                <a:latin typeface="Calluna Sans Semi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St Saviour’s House</a:t>
            </a:r>
          </a:p>
          <a:p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39-41 Union Street </a:t>
            </a:r>
          </a:p>
          <a:p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London </a:t>
            </a:r>
          </a:p>
          <a:p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SE1 1SD </a:t>
            </a:r>
          </a:p>
          <a:p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UK</a:t>
            </a:r>
            <a:b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</a:br>
            <a:endParaRPr lang="en-US" sz="1200" b="0" i="0" kern="1200" dirty="0">
              <a:solidFill>
                <a:srgbClr val="125082"/>
              </a:solidFill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          +44 (0)20 7403 7458</a:t>
            </a:r>
            <a:b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</a:br>
            <a:endParaRPr lang="en-US" sz="1200" b="0" i="0" kern="1200" dirty="0">
              <a:solidFill>
                <a:srgbClr val="125082"/>
              </a:solidFill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en-US" sz="1200" b="0" i="0" kern="1200" baseline="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          </a:t>
            </a:r>
            <a:r>
              <a:rPr lang="en-US" sz="1200" b="0" i="0" kern="1200" dirty="0" err="1">
                <a:solidFill>
                  <a:srgbClr val="125082"/>
                </a:solidFill>
                <a:latin typeface="+mn-lt"/>
                <a:ea typeface="+mj-ea"/>
                <a:cs typeface="+mj-cs"/>
              </a:rPr>
              <a:t>www.acamh.org</a:t>
            </a:r>
            <a:b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</a:br>
            <a:endParaRPr lang="en-US" sz="1200" b="0" i="0" kern="1200" dirty="0">
              <a:solidFill>
                <a:srgbClr val="125082"/>
              </a:solidFill>
              <a:latin typeface="+mn-lt"/>
              <a:ea typeface="+mj-ea"/>
              <a:cs typeface="+mj-cs"/>
            </a:endParaRPr>
          </a:p>
          <a:p>
            <a:pPr>
              <a:lnSpc>
                <a:spcPct val="70000"/>
              </a:lnSpc>
            </a:pPr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          events@acamh.org</a:t>
            </a:r>
          </a:p>
          <a:p>
            <a:endParaRPr lang="en-US" sz="1200" b="0" i="0" kern="1200" dirty="0">
              <a:solidFill>
                <a:srgbClr val="125082"/>
              </a:solidFill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en-US" sz="1200" b="0" i="0" kern="1200" baseline="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          </a:t>
            </a:r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@</a:t>
            </a:r>
            <a:r>
              <a:rPr lang="en-US" sz="1200" b="0" i="0" kern="1200" dirty="0" err="1">
                <a:solidFill>
                  <a:srgbClr val="125082"/>
                </a:solidFill>
                <a:latin typeface="+mn-lt"/>
                <a:ea typeface="+mj-ea"/>
                <a:cs typeface="+mj-cs"/>
              </a:rPr>
              <a:t>acamh</a:t>
            </a:r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 @</a:t>
            </a:r>
            <a:r>
              <a:rPr lang="en-US" sz="1200" b="0" i="0" kern="1200" dirty="0" err="1">
                <a:solidFill>
                  <a:srgbClr val="125082"/>
                </a:solidFill>
                <a:latin typeface="+mn-lt"/>
                <a:ea typeface="+mj-ea"/>
                <a:cs typeface="+mj-cs"/>
              </a:rPr>
              <a:t>TheJCPP</a:t>
            </a:r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 @</a:t>
            </a:r>
            <a:r>
              <a:rPr lang="en-US" sz="1200" b="0" i="0" kern="1200" dirty="0" err="1">
                <a:solidFill>
                  <a:srgbClr val="125082"/>
                </a:solidFill>
                <a:latin typeface="+mn-lt"/>
                <a:ea typeface="+mj-ea"/>
                <a:cs typeface="+mj-cs"/>
              </a:rPr>
              <a:t>TheCAMH</a:t>
            </a:r>
            <a:b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</a:br>
            <a:endParaRPr lang="en-US" sz="1200" b="0" i="0" kern="1200" dirty="0">
              <a:solidFill>
                <a:srgbClr val="125082"/>
              </a:solidFill>
              <a:latin typeface="+mn-lt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en-US" sz="1200" b="0" i="0" kern="1200" baseline="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          </a:t>
            </a:r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/</a:t>
            </a:r>
            <a:r>
              <a:rPr lang="en-US" sz="1200" b="0" i="0" kern="1200" dirty="0" err="1">
                <a:solidFill>
                  <a:srgbClr val="125082"/>
                </a:solidFill>
                <a:latin typeface="+mn-lt"/>
                <a:ea typeface="+mj-ea"/>
                <a:cs typeface="+mj-cs"/>
              </a:rPr>
              <a:t>acamh</a:t>
            </a:r>
            <a:b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</a:br>
            <a:endParaRPr lang="en-US" sz="1200" b="0" i="0" kern="1200" dirty="0">
              <a:solidFill>
                <a:srgbClr val="125082"/>
              </a:solidFill>
              <a:latin typeface="+mn-lt"/>
              <a:ea typeface="+mj-ea"/>
              <a:cs typeface="+mj-cs"/>
            </a:endParaRPr>
          </a:p>
          <a:p>
            <a:pPr>
              <a:lnSpc>
                <a:spcPct val="70000"/>
              </a:lnSpc>
            </a:pPr>
            <a:r>
              <a:rPr lang="en-US" sz="1200" b="0" i="0" kern="1200" dirty="0">
                <a:solidFill>
                  <a:srgbClr val="125082"/>
                </a:solidFill>
                <a:latin typeface="+mn-lt"/>
                <a:ea typeface="+mj-ea"/>
                <a:cs typeface="+mj-cs"/>
              </a:rPr>
              <a:t>          /</a:t>
            </a:r>
            <a:r>
              <a:rPr lang="en-US" sz="1200" b="0" i="0" kern="1200" dirty="0" err="1">
                <a:solidFill>
                  <a:srgbClr val="125082"/>
                </a:solidFill>
                <a:latin typeface="+mn-lt"/>
                <a:ea typeface="+mj-ea"/>
                <a:cs typeface="+mj-cs"/>
              </a:rPr>
              <a:t>acamh</a:t>
            </a:r>
            <a:endParaRPr lang="en-US" sz="1200" b="0" i="0" kern="1200" dirty="0">
              <a:solidFill>
                <a:srgbClr val="125082"/>
              </a:solidFill>
              <a:latin typeface="+mn-lt"/>
              <a:ea typeface="+mj-ea"/>
              <a:cs typeface="+mj-cs"/>
            </a:endParaRPr>
          </a:p>
          <a:p>
            <a:endParaRPr lang="en-US" sz="1050" b="0" kern="1200" dirty="0">
              <a:solidFill>
                <a:srgbClr val="125082"/>
              </a:solidFill>
              <a:latin typeface="Calluna Sans Semibold" panose="02000000000000000000" pitchFamily="50" charset="0"/>
              <a:ea typeface="+mj-ea"/>
              <a:cs typeface="+mj-cs"/>
            </a:endParaRPr>
          </a:p>
        </p:txBody>
      </p:sp>
      <p:pic>
        <p:nvPicPr>
          <p:cNvPr id="3" name="Picture 2" descr="Communication Icons-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4" y="3502902"/>
            <a:ext cx="291230" cy="377104"/>
          </a:xfrm>
          <a:prstGeom prst="rect">
            <a:avLst/>
          </a:prstGeom>
        </p:spPr>
      </p:pic>
      <p:pic>
        <p:nvPicPr>
          <p:cNvPr id="4" name="Picture 3" descr="Communication Icons-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9" y="3956597"/>
            <a:ext cx="288428" cy="410707"/>
          </a:xfrm>
          <a:prstGeom prst="rect">
            <a:avLst/>
          </a:prstGeom>
        </p:spPr>
      </p:pic>
      <p:pic>
        <p:nvPicPr>
          <p:cNvPr id="5" name="Picture 4" descr="mail_Communication Icons-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8" y="4411568"/>
            <a:ext cx="273445" cy="410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657" y="5262518"/>
            <a:ext cx="228600" cy="304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657" y="5673636"/>
            <a:ext cx="228600" cy="304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322" y="4885509"/>
            <a:ext cx="2476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1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mh.org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vents@acamh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mh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7CCF04-576B-4DD0-B75A-E3927957DED8}"/>
              </a:ext>
            </a:extLst>
          </p:cNvPr>
          <p:cNvSpPr txBox="1">
            <a:spLocks/>
          </p:cNvSpPr>
          <p:nvPr/>
        </p:nvSpPr>
        <p:spPr>
          <a:xfrm>
            <a:off x="293914" y="1700745"/>
            <a:ext cx="8057361" cy="258532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4500" dirty="0"/>
              <a:t>IDID A2H©</a:t>
            </a:r>
          </a:p>
          <a:p>
            <a:r>
              <a:rPr lang="en-GB" sz="4500" dirty="0"/>
              <a:t>Identification of Intellectual Disabilities Framework (Children, Young People and Adults)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0DE48A-420A-4F08-83BA-D103A24D474E}"/>
              </a:ext>
            </a:extLst>
          </p:cNvPr>
          <p:cNvSpPr txBox="1">
            <a:spLocks/>
          </p:cNvSpPr>
          <p:nvPr/>
        </p:nvSpPr>
        <p:spPr>
          <a:xfrm>
            <a:off x="391885" y="4286068"/>
            <a:ext cx="6379601" cy="46628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54A95A"/>
                </a:solidFill>
              </a:rPr>
              <a:t>Add speaker name</a:t>
            </a:r>
            <a:endParaRPr lang="en-GB" sz="2700" dirty="0">
              <a:solidFill>
                <a:srgbClr val="54A95A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992806-5F52-4F12-AAF9-4C5209D902B5}"/>
              </a:ext>
            </a:extLst>
          </p:cNvPr>
          <p:cNvSpPr txBox="1">
            <a:spLocks/>
          </p:cNvSpPr>
          <p:nvPr/>
        </p:nvSpPr>
        <p:spPr>
          <a:xfrm>
            <a:off x="391885" y="4938097"/>
            <a:ext cx="7861418" cy="96488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12508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100" b="0" i="1" dirty="0">
                <a:solidFill>
                  <a:srgbClr val="4DBBE9"/>
                </a:solidFill>
              </a:rPr>
              <a:t>Presentation Author: Dr Mark Lovell</a:t>
            </a:r>
            <a:br>
              <a:rPr lang="en-GB" sz="2100" b="0" i="1" dirty="0">
                <a:solidFill>
                  <a:srgbClr val="4DBBE9"/>
                </a:solidFill>
              </a:rPr>
            </a:br>
            <a:r>
              <a:rPr lang="en-GB" sz="2100" b="0" i="1" dirty="0">
                <a:solidFill>
                  <a:srgbClr val="4DBBE9"/>
                </a:solidFill>
              </a:rPr>
              <a:t>Consultant Child and Adolescent Learning Disability Psychiatrist</a:t>
            </a:r>
            <a:br>
              <a:rPr lang="en-GB" sz="2100" b="0" i="1" dirty="0">
                <a:solidFill>
                  <a:srgbClr val="4DBBE9"/>
                </a:solidFill>
              </a:rPr>
            </a:br>
            <a:r>
              <a:rPr lang="en-GB" sz="2100" b="0" i="1" dirty="0">
                <a:solidFill>
                  <a:srgbClr val="4DBBE9"/>
                </a:solidFill>
              </a:rPr>
              <a:t>Middlesbrough LDCAMHS July 2017</a:t>
            </a:r>
          </a:p>
        </p:txBody>
      </p:sp>
    </p:spTree>
    <p:extLst>
      <p:ext uri="{BB962C8B-B14F-4D97-AF65-F5344CB8AC3E}">
        <p14:creationId xmlns:p14="http://schemas.microsoft.com/office/powerpoint/2010/main" val="28616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Mental Health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Behavioural conditions 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eg</a:t>
            </a:r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 ASD, ADHD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Physical health 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eg</a:t>
            </a:r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 epilepsy, head injury, FASD, hearing, eyesight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Genetic conditions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Attachment 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Past/present abuse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256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General Impression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With the collected information is it likely the child/adult has  normal intelligence, learning difficulties or an intellectual disability?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Can anything else explain the child/adult’s presentation?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Do they have any co-morbidities?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What are their strengths and difficulties?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19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How to meet their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Generate a needs based plan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7364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IDID A2H©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b="1" kern="0" dirty="0">
                <a:solidFill>
                  <a:srgbClr val="000000"/>
                </a:solidFill>
                <a:ea typeface="ＭＳ Ｐゴシック"/>
                <a:hlinkClick r:id="rId2"/>
              </a:rPr>
              <a:t>www.ACAMH.org</a:t>
            </a:r>
            <a:endParaRPr lang="en-GB" sz="2200" b="1" kern="0" dirty="0">
              <a:solidFill>
                <a:srgbClr val="000000"/>
              </a:solidFill>
              <a:ea typeface="ＭＳ Ｐゴシック"/>
            </a:endParaRPr>
          </a:p>
          <a:p>
            <a:endParaRPr lang="en-GB" sz="2200" kern="0" dirty="0">
              <a:solidFill>
                <a:srgbClr val="000000"/>
              </a:solidFill>
              <a:ea typeface="ＭＳ Ｐゴシック"/>
            </a:endParaRP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IDID A2H© 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IDID A2H© : short version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IDID A2H© : evidence framework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IDID A2H© : Parent/carer version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4262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Thank you for listening</a:t>
            </a:r>
          </a:p>
          <a:p>
            <a:endParaRPr lang="en-GB" sz="2200" kern="0" dirty="0">
              <a:solidFill>
                <a:srgbClr val="000000"/>
              </a:solidFill>
              <a:ea typeface="ＭＳ Ｐゴシック"/>
            </a:endParaRP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Contact:    </a:t>
            </a:r>
            <a:r>
              <a:rPr lang="en-GB" sz="2200" b="1" kern="0" dirty="0">
                <a:solidFill>
                  <a:srgbClr val="125082"/>
                </a:solidFill>
                <a:ea typeface="ＭＳ Ｐゴシック"/>
              </a:rPr>
              <a:t>&lt;Add presenter details&gt;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2595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St. Saviour’s House, 39-41 Union Street, London, SE1 1SD, UK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  <a:hlinkClick r:id="rId3"/>
              </a:rPr>
              <a:t>events@acamh.org</a:t>
            </a:r>
            <a:endParaRPr lang="en-GB" sz="2200" kern="0" dirty="0">
              <a:solidFill>
                <a:srgbClr val="000000"/>
              </a:solidFill>
              <a:ea typeface="ＭＳ Ｐゴシック"/>
            </a:endParaRP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Facebook /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acamh</a:t>
            </a:r>
            <a:endParaRPr lang="en-GB" sz="2200" kern="0" dirty="0">
              <a:solidFill>
                <a:srgbClr val="000000"/>
              </a:solidFill>
              <a:ea typeface="ＭＳ Ｐゴシック"/>
            </a:endParaRP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LinkedIn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Twitter</a:t>
            </a:r>
          </a:p>
          <a:p>
            <a:pPr lvl="1"/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@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acamh</a:t>
            </a:r>
            <a:endParaRPr lang="en-GB" sz="2200" kern="0" dirty="0">
              <a:solidFill>
                <a:srgbClr val="000000"/>
              </a:solidFill>
              <a:ea typeface="ＭＳ Ｐゴシック"/>
            </a:endParaRPr>
          </a:p>
          <a:p>
            <a:pPr lvl="1"/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@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TheJCPP</a:t>
            </a:r>
            <a:endParaRPr lang="en-GB" sz="2200" kern="0" dirty="0">
              <a:solidFill>
                <a:srgbClr val="000000"/>
              </a:solidFill>
              <a:ea typeface="ＭＳ Ｐゴシック"/>
            </a:endParaRPr>
          </a:p>
          <a:p>
            <a:pPr lvl="1"/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@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TheCAMH</a:t>
            </a:r>
            <a:endParaRPr lang="en-GB" sz="2200" kern="0" dirty="0">
              <a:solidFill>
                <a:srgbClr val="000000"/>
              </a:solidFill>
              <a:ea typeface="ＭＳ Ｐゴシック"/>
            </a:endParaRPr>
          </a:p>
          <a:p>
            <a:endParaRPr lang="en-GB" sz="2200" kern="0" dirty="0">
              <a:solidFill>
                <a:srgbClr val="000000"/>
              </a:solidFill>
              <a:ea typeface="ＭＳ Ｐゴシック"/>
            </a:endParaRPr>
          </a:p>
          <a:p>
            <a:endParaRPr lang="en-GB" sz="2200" b="1" kern="0" dirty="0">
              <a:solidFill>
                <a:srgbClr val="125082"/>
              </a:solidFill>
              <a:ea typeface="ＭＳ Ｐゴシック"/>
            </a:endParaRP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6884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What is an Intellectual Disability?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IQ 70 or below (DSM 5), 69 or below (ICD-10)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Significant difficulties with adaptive behaviours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Levels- mild, moderate, severe, profound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A.k.a. Learning Disability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Overlaps with Learning Difficulty (mod-severe and below) - educational term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Overlaps with global developmental delay –paediatric term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Caution: US learning disability includes specific learning difficulties 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eg</a:t>
            </a:r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 dyslexia</a:t>
            </a:r>
          </a:p>
          <a:p>
            <a:endParaRPr lang="en-US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7103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The IDID A2H©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A framework for considering whether a child, young person or adult has an Intellectual Disability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Not diagnostic in its own right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Used to assist in decision making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Long and short versions, evidence framework and parent/carer leaflet. </a:t>
            </a:r>
            <a:r>
              <a:rPr lang="en-GB" sz="2200" b="1" kern="0" dirty="0">
                <a:solidFill>
                  <a:srgbClr val="000000"/>
                </a:solidFill>
                <a:ea typeface="ＭＳ Ｐゴシック"/>
                <a:hlinkClick r:id="rId2"/>
              </a:rPr>
              <a:t>www.acamh.org</a:t>
            </a:r>
            <a:endParaRPr lang="en-GB" sz="2200" b="1" kern="0" dirty="0">
              <a:solidFill>
                <a:srgbClr val="000000"/>
              </a:solidFill>
              <a:ea typeface="ＭＳ Ｐゴシック"/>
            </a:endParaRP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262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Academic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What are expected attainment levels for their age (NB range)?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What is their current/past academic 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attainment?Levels</a:t>
            </a:r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, exams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Do they have a specific learning difficulty? 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Eg</a:t>
            </a:r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 dyslexia, dyscalculia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Information from educational establishment (past and current)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Any specific academic skill test results?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Do/did they have a statement of educational need or EHCP? What for?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154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Behaviours of everyday living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Are there any specific standardised test results? 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eg</a:t>
            </a:r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 ABAS, ABS, Vineland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Parental/carer report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Educational report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5017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Cognitive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Are there any results from standardised cognitive tests? 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Eg</a:t>
            </a:r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 WNV, WIPPSI, WISC, WAIS, BAS, kbit2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Are there any results from more specific tests? 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Eg</a:t>
            </a:r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 WRAML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Has a diagnosis been made already? 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Were results interpretable?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090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Have any standardised tests already been </a:t>
            </a:r>
            <a:r>
              <a:rPr lang="en-GB" sz="2200" kern="0" dirty="0" err="1">
                <a:solidFill>
                  <a:srgbClr val="000000"/>
                </a:solidFill>
                <a:ea typeface="ＭＳ Ｐゴシック"/>
              </a:rPr>
              <a:t>done?eg</a:t>
            </a:r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 SOGS, Denver2, CELF, BPVS, Baileys etc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Information from Paediatrics, Physiotherapy, Occupational Therapy, Speech and Language Therapy, Health Visitor, GP, Portage?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Are there any existing diagnoses of specific or global developmental delays?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0083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Development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Speech, language and communication 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Gross motor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Fine motor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Social skills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Play skills 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Behaviour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Sensory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8740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A882-8326-4D26-B1E9-47E710F3EE2B}"/>
              </a:ext>
            </a:extLst>
          </p:cNvPr>
          <p:cNvSpPr txBox="1">
            <a:spLocks/>
          </p:cNvSpPr>
          <p:nvPr/>
        </p:nvSpPr>
        <p:spPr>
          <a:xfrm>
            <a:off x="355260" y="1631987"/>
            <a:ext cx="77724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5pPr>
            <a:lvl6pPr marL="457189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6pPr>
            <a:lvl7pPr marL="914377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7pPr>
            <a:lvl8pPr marL="1371566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8pPr>
            <a:lvl9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6AE"/>
                </a:solidFill>
                <a:latin typeface="Arial" charset="0"/>
                <a:ea typeface="ＭＳ Ｐゴシック" pitchFamily="100" charset="-128"/>
              </a:defRPr>
            </a:lvl9pPr>
          </a:lstStyle>
          <a:p>
            <a:r>
              <a:rPr lang="en-GB" sz="2800" kern="0" dirty="0">
                <a:latin typeface="Arial"/>
                <a:ea typeface="ＭＳ Ｐゴシック"/>
              </a:rPr>
              <a:t>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2AA-D5F2-4A19-A93A-1074735DA5D6}"/>
              </a:ext>
            </a:extLst>
          </p:cNvPr>
          <p:cNvSpPr txBox="1">
            <a:spLocks/>
          </p:cNvSpPr>
          <p:nvPr/>
        </p:nvSpPr>
        <p:spPr>
          <a:xfrm>
            <a:off x="355260" y="2317787"/>
            <a:ext cx="8193993" cy="3270740"/>
          </a:xfrm>
          <a:prstGeom prst="rect">
            <a:avLst/>
          </a:prstGeom>
        </p:spPr>
        <p:txBody>
          <a:bodyPr/>
          <a:lstStyle>
            <a:lvl1pPr marL="287331" indent="-287331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208EBD"/>
              </a:buClr>
              <a:buFont typeface="Wingdings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394" indent="-28256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5D9E34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39808" indent="-28891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A77AD"/>
              </a:buClr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21319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55105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008238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465427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922615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79804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Information about home setting including parenting style, stability of placement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Information about school setting, specialist provision, school attendance and peer group 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Is/was the child looked after or adopted?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Information from social care including safeguarding, VEMT</a:t>
            </a:r>
          </a:p>
          <a:p>
            <a:r>
              <a:rPr lang="en-GB" sz="2200" kern="0" dirty="0">
                <a:solidFill>
                  <a:srgbClr val="000000"/>
                </a:solidFill>
                <a:ea typeface="ＭＳ Ｐゴシック"/>
              </a:rPr>
              <a:t>Past experiences</a:t>
            </a:r>
          </a:p>
          <a:p>
            <a:endParaRPr lang="en-US" sz="2200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443908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ACAMH2017">
      <a:dk1>
        <a:sysClr val="windowText" lastClr="000000"/>
      </a:dk1>
      <a:lt1>
        <a:sysClr val="window" lastClr="FFFFFF"/>
      </a:lt1>
      <a:dk2>
        <a:srgbClr val="67B56F"/>
      </a:dk2>
      <a:lt2>
        <a:srgbClr val="F1F1F1"/>
      </a:lt2>
      <a:accent1>
        <a:srgbClr val="208EBD"/>
      </a:accent1>
      <a:accent2>
        <a:srgbClr val="67B56F"/>
      </a:accent2>
      <a:accent3>
        <a:srgbClr val="4DBBE9"/>
      </a:accent3>
      <a:accent4>
        <a:srgbClr val="3DAAD1"/>
      </a:accent4>
      <a:accent5>
        <a:srgbClr val="A6C747"/>
      </a:accent5>
      <a:accent6>
        <a:srgbClr val="10508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ACAMH2017">
      <a:dk1>
        <a:sysClr val="windowText" lastClr="000000"/>
      </a:dk1>
      <a:lt1>
        <a:sysClr val="window" lastClr="FFFFFF"/>
      </a:lt1>
      <a:dk2>
        <a:srgbClr val="67B56F"/>
      </a:dk2>
      <a:lt2>
        <a:srgbClr val="F1F1F1"/>
      </a:lt2>
      <a:accent1>
        <a:srgbClr val="208EBD"/>
      </a:accent1>
      <a:accent2>
        <a:srgbClr val="67B56F"/>
      </a:accent2>
      <a:accent3>
        <a:srgbClr val="4DBBE9"/>
      </a:accent3>
      <a:accent4>
        <a:srgbClr val="3DAAD1"/>
      </a:accent4>
      <a:accent5>
        <a:srgbClr val="A6C747"/>
      </a:accent5>
      <a:accent6>
        <a:srgbClr val="10508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5770_02 - PPT_Template_v3</Template>
  <TotalTime>115</TotalTime>
  <Words>678</Words>
  <Application>Microsoft Office PowerPoint</Application>
  <PresentationFormat>On-screen Show (4:3)</PresentationFormat>
  <Paragraphs>96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Calluna Sans Semibold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Kempen</dc:creator>
  <cp:lastModifiedBy>Matthew Kempen</cp:lastModifiedBy>
  <cp:revision>20</cp:revision>
  <dcterms:created xsi:type="dcterms:W3CDTF">2017-04-19T15:51:05Z</dcterms:created>
  <dcterms:modified xsi:type="dcterms:W3CDTF">2020-01-24T10:09:05Z</dcterms:modified>
</cp:coreProperties>
</file>